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75" r:id="rId4"/>
    <p:sldId id="279" r:id="rId5"/>
    <p:sldId id="271" r:id="rId6"/>
    <p:sldId id="257" r:id="rId7"/>
    <p:sldId id="270" r:id="rId8"/>
    <p:sldId id="262" r:id="rId9"/>
    <p:sldId id="276" r:id="rId10"/>
    <p:sldId id="263" r:id="rId11"/>
    <p:sldId id="264" r:id="rId12"/>
    <p:sldId id="268" r:id="rId13"/>
    <p:sldId id="265" r:id="rId14"/>
    <p:sldId id="277" r:id="rId15"/>
    <p:sldId id="267" r:id="rId16"/>
    <p:sldId id="266" r:id="rId17"/>
    <p:sldId id="278"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0" autoAdjust="0"/>
    <p:restoredTop sz="77568" autoAdjust="0"/>
  </p:normalViewPr>
  <p:slideViewPr>
    <p:cSldViewPr snapToGrid="0">
      <p:cViewPr varScale="1">
        <p:scale>
          <a:sx n="57" d="100"/>
          <a:sy n="57" d="100"/>
        </p:scale>
        <p:origin x="9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3D761-3072-46B8-AEB0-B9E5E85A9AE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i-FI"/>
        </a:p>
      </dgm:t>
    </dgm:pt>
    <dgm:pt modelId="{C4B7196D-86E5-40B5-BA8E-9D5582B02796}">
      <dgm:prSet custT="1"/>
      <dgm:spPr/>
      <dgm:t>
        <a:bodyPr/>
        <a:lstStyle/>
        <a:p>
          <a:pPr rtl="0"/>
          <a:r>
            <a:rPr lang="en-US" sz="1400" dirty="0" smtClean="0">
              <a:solidFill>
                <a:schemeClr val="bg1"/>
              </a:solidFill>
            </a:rPr>
            <a:t>VALKOINEN: </a:t>
          </a:r>
          <a:r>
            <a:rPr lang="en-US" sz="1400" dirty="0" err="1" smtClean="0">
              <a:solidFill>
                <a:schemeClr val="bg1"/>
              </a:solidFill>
            </a:rPr>
            <a:t>Tuo</a:t>
          </a:r>
          <a:r>
            <a:rPr lang="en-US" sz="1400" dirty="0" smtClean="0">
              <a:solidFill>
                <a:schemeClr val="bg1"/>
              </a:solidFill>
            </a:rPr>
            <a:t> </a:t>
          </a:r>
          <a:r>
            <a:rPr lang="en-US" sz="1400" dirty="0" err="1" smtClean="0">
              <a:solidFill>
                <a:schemeClr val="bg1"/>
              </a:solidFill>
            </a:rPr>
            <a:t>esille</a:t>
          </a:r>
          <a:r>
            <a:rPr lang="en-US" sz="1400" dirty="0" smtClean="0">
              <a:solidFill>
                <a:schemeClr val="bg1"/>
              </a:solidFill>
            </a:rPr>
            <a:t> </a:t>
          </a:r>
          <a:r>
            <a:rPr lang="en-US" sz="1400" dirty="0" err="1" smtClean="0">
              <a:solidFill>
                <a:schemeClr val="bg1"/>
              </a:solidFill>
            </a:rPr>
            <a:t>faktat</a:t>
          </a:r>
          <a:r>
            <a:rPr lang="en-US" sz="1400" dirty="0" smtClean="0">
              <a:solidFill>
                <a:schemeClr val="bg1"/>
              </a:solidFill>
            </a:rPr>
            <a:t>. </a:t>
          </a:r>
          <a:r>
            <a:rPr lang="en-US" sz="1400" dirty="0" err="1" smtClean="0">
              <a:solidFill>
                <a:schemeClr val="bg1"/>
              </a:solidFill>
            </a:rPr>
            <a:t>Totea</a:t>
          </a:r>
          <a:r>
            <a:rPr lang="en-US" sz="1400" dirty="0" smtClean="0">
              <a:solidFill>
                <a:schemeClr val="bg1"/>
              </a:solidFill>
            </a:rPr>
            <a:t> – </a:t>
          </a:r>
          <a:r>
            <a:rPr lang="en-US" sz="1400" dirty="0" err="1" smtClean="0">
              <a:solidFill>
                <a:schemeClr val="bg1"/>
              </a:solidFill>
            </a:rPr>
            <a:t>älä</a:t>
          </a:r>
          <a:r>
            <a:rPr lang="en-US" sz="1400" dirty="0" smtClean="0">
              <a:solidFill>
                <a:schemeClr val="bg1"/>
              </a:solidFill>
            </a:rPr>
            <a:t> </a:t>
          </a:r>
          <a:r>
            <a:rPr lang="en-US" sz="1400" dirty="0" err="1" smtClean="0">
              <a:solidFill>
                <a:schemeClr val="bg1"/>
              </a:solidFill>
            </a:rPr>
            <a:t>tulkitse</a:t>
          </a:r>
          <a:r>
            <a:rPr lang="en-US" sz="1400" dirty="0" smtClean="0">
              <a:solidFill>
                <a:schemeClr val="bg1"/>
              </a:solidFill>
            </a:rPr>
            <a:t>. </a:t>
          </a:r>
          <a:r>
            <a:rPr lang="en-US" sz="800" dirty="0" smtClean="0"/>
            <a:t/>
          </a:r>
          <a:br>
            <a:rPr lang="en-US" sz="800" dirty="0" smtClean="0"/>
          </a:br>
          <a:endParaRPr lang="fi-FI" sz="800" dirty="0"/>
        </a:p>
      </dgm:t>
    </dgm:pt>
    <dgm:pt modelId="{194E8A8D-DC7B-4072-A779-8F13E0B8FBD9}" type="parTrans" cxnId="{E1D45D8B-EF09-45A7-A107-32CE21EB8F0C}">
      <dgm:prSet/>
      <dgm:spPr/>
      <dgm:t>
        <a:bodyPr/>
        <a:lstStyle/>
        <a:p>
          <a:endParaRPr lang="fi-FI"/>
        </a:p>
      </dgm:t>
    </dgm:pt>
    <dgm:pt modelId="{F687918F-59E3-411C-9532-4624235E7B2E}" type="sibTrans" cxnId="{E1D45D8B-EF09-45A7-A107-32CE21EB8F0C}">
      <dgm:prSet/>
      <dgm:spPr/>
      <dgm:t>
        <a:bodyPr/>
        <a:lstStyle/>
        <a:p>
          <a:endParaRPr lang="fi-FI"/>
        </a:p>
      </dgm:t>
    </dgm:pt>
    <dgm:pt modelId="{4E58B260-10CC-445A-8B68-6F2B4AAD43F6}">
      <dgm:prSet custT="1"/>
      <dgm:spPr/>
      <dgm:t>
        <a:bodyPr/>
        <a:lstStyle/>
        <a:p>
          <a:pPr rtl="0"/>
          <a:r>
            <a:rPr lang="en-US" sz="1400" dirty="0" smtClean="0">
              <a:solidFill>
                <a:schemeClr val="bg1"/>
              </a:solidFill>
            </a:rPr>
            <a:t>PUNAINEN: </a:t>
          </a:r>
          <a:r>
            <a:rPr lang="en-US" sz="1400" dirty="0" err="1" smtClean="0">
              <a:solidFill>
                <a:schemeClr val="bg1"/>
              </a:solidFill>
            </a:rPr>
            <a:t>Tunteet</a:t>
          </a:r>
          <a:r>
            <a:rPr lang="en-US" sz="1400" dirty="0" smtClean="0">
              <a:solidFill>
                <a:schemeClr val="bg1"/>
              </a:solidFill>
            </a:rPr>
            <a:t>, </a:t>
          </a:r>
          <a:r>
            <a:rPr lang="en-US" sz="1400" dirty="0" err="1" smtClean="0">
              <a:solidFill>
                <a:schemeClr val="bg1"/>
              </a:solidFill>
            </a:rPr>
            <a:t>intuitio</a:t>
          </a:r>
          <a:r>
            <a:rPr lang="en-US" sz="1400" dirty="0" smtClean="0">
              <a:solidFill>
                <a:schemeClr val="bg1"/>
              </a:solidFill>
            </a:rPr>
            <a:t>, </a:t>
          </a:r>
          <a:r>
            <a:rPr lang="en-US" sz="1400" dirty="0" err="1" smtClean="0">
              <a:solidFill>
                <a:schemeClr val="bg1"/>
              </a:solidFill>
            </a:rPr>
            <a:t>aavistukset</a:t>
          </a:r>
          <a:r>
            <a:rPr lang="en-US" sz="800" dirty="0" smtClean="0"/>
            <a:t/>
          </a:r>
          <a:br>
            <a:rPr lang="en-US" sz="800" dirty="0" smtClean="0"/>
          </a:br>
          <a:endParaRPr lang="fi-FI" sz="800" dirty="0"/>
        </a:p>
      </dgm:t>
    </dgm:pt>
    <dgm:pt modelId="{82AA36A7-082F-4B41-AD02-D946A29377D4}" type="parTrans" cxnId="{8708E558-A6B1-473A-A656-E59DA159D9FB}">
      <dgm:prSet/>
      <dgm:spPr/>
      <dgm:t>
        <a:bodyPr/>
        <a:lstStyle/>
        <a:p>
          <a:endParaRPr lang="fi-FI"/>
        </a:p>
      </dgm:t>
    </dgm:pt>
    <dgm:pt modelId="{F164BE67-D06B-49C1-BB64-D6793FDFB1D8}" type="sibTrans" cxnId="{8708E558-A6B1-473A-A656-E59DA159D9FB}">
      <dgm:prSet/>
      <dgm:spPr/>
      <dgm:t>
        <a:bodyPr/>
        <a:lstStyle/>
        <a:p>
          <a:endParaRPr lang="fi-FI"/>
        </a:p>
      </dgm:t>
    </dgm:pt>
    <dgm:pt modelId="{F09940BB-0099-4019-A025-50508896ACB0}">
      <dgm:prSet custT="1"/>
      <dgm:spPr/>
      <dgm:t>
        <a:bodyPr/>
        <a:lstStyle/>
        <a:p>
          <a:pPr rtl="0"/>
          <a:r>
            <a:rPr lang="en-US" sz="1400" dirty="0" smtClean="0">
              <a:solidFill>
                <a:schemeClr val="bg1"/>
              </a:solidFill>
            </a:rPr>
            <a:t>MUSTA: </a:t>
          </a:r>
          <a:r>
            <a:rPr lang="en-US" sz="1400" dirty="0" err="1" smtClean="0">
              <a:solidFill>
                <a:schemeClr val="bg1"/>
              </a:solidFill>
            </a:rPr>
            <a:t>Kritisoi</a:t>
          </a:r>
          <a:r>
            <a:rPr lang="en-US" sz="1400" dirty="0" smtClean="0">
              <a:solidFill>
                <a:schemeClr val="bg1"/>
              </a:solidFill>
            </a:rPr>
            <a:t>, </a:t>
          </a:r>
          <a:r>
            <a:rPr lang="en-US" sz="1400" dirty="0" err="1" smtClean="0">
              <a:solidFill>
                <a:schemeClr val="bg1"/>
              </a:solidFill>
            </a:rPr>
            <a:t>kyseenalaista</a:t>
          </a:r>
          <a:r>
            <a:rPr lang="en-US" sz="1400" dirty="0" smtClean="0">
              <a:solidFill>
                <a:schemeClr val="bg1"/>
              </a:solidFill>
            </a:rPr>
            <a:t>, </a:t>
          </a:r>
          <a:r>
            <a:rPr lang="en-US" sz="1400" dirty="0" err="1" smtClean="0">
              <a:solidFill>
                <a:schemeClr val="bg1"/>
              </a:solidFill>
            </a:rPr>
            <a:t>etsi</a:t>
          </a:r>
          <a:r>
            <a:rPr lang="en-US" sz="1400" dirty="0" smtClean="0">
              <a:solidFill>
                <a:schemeClr val="bg1"/>
              </a:solidFill>
            </a:rPr>
            <a:t> </a:t>
          </a:r>
          <a:r>
            <a:rPr lang="en-US" sz="1400" dirty="0" err="1" smtClean="0">
              <a:solidFill>
                <a:schemeClr val="bg1"/>
              </a:solidFill>
            </a:rPr>
            <a:t>heikkouksia</a:t>
          </a:r>
          <a:r>
            <a:rPr lang="en-US" sz="800" dirty="0" smtClean="0"/>
            <a:t/>
          </a:r>
          <a:br>
            <a:rPr lang="en-US" sz="800" dirty="0" smtClean="0"/>
          </a:br>
          <a:endParaRPr lang="fi-FI" sz="800" dirty="0"/>
        </a:p>
      </dgm:t>
    </dgm:pt>
    <dgm:pt modelId="{C28A7995-39BD-412F-B1DC-D5F862BC0747}" type="parTrans" cxnId="{6CF4C15B-675C-4C6D-AFDC-D7ABD02BBCBF}">
      <dgm:prSet/>
      <dgm:spPr/>
      <dgm:t>
        <a:bodyPr/>
        <a:lstStyle/>
        <a:p>
          <a:endParaRPr lang="fi-FI"/>
        </a:p>
      </dgm:t>
    </dgm:pt>
    <dgm:pt modelId="{FA455794-96DD-49CC-A7F1-EEDEE5777EFE}" type="sibTrans" cxnId="{6CF4C15B-675C-4C6D-AFDC-D7ABD02BBCBF}">
      <dgm:prSet/>
      <dgm:spPr/>
      <dgm:t>
        <a:bodyPr/>
        <a:lstStyle/>
        <a:p>
          <a:endParaRPr lang="fi-FI"/>
        </a:p>
      </dgm:t>
    </dgm:pt>
    <dgm:pt modelId="{93BA6BD6-B9FE-42D2-BF7B-989036039B5A}">
      <dgm:prSet custT="1"/>
      <dgm:spPr/>
      <dgm:t>
        <a:bodyPr/>
        <a:lstStyle/>
        <a:p>
          <a:pPr rtl="0"/>
          <a:r>
            <a:rPr lang="en-US" sz="1400" dirty="0" smtClean="0">
              <a:solidFill>
                <a:schemeClr val="bg1"/>
              </a:solidFill>
            </a:rPr>
            <a:t>KELTAINEN: Ole </a:t>
          </a:r>
          <a:r>
            <a:rPr lang="en-US" sz="1400" dirty="0" err="1" smtClean="0">
              <a:solidFill>
                <a:schemeClr val="bg1"/>
              </a:solidFill>
            </a:rPr>
            <a:t>optimisti</a:t>
          </a:r>
          <a:r>
            <a:rPr lang="en-US" sz="1400" dirty="0" smtClean="0">
              <a:solidFill>
                <a:schemeClr val="bg1"/>
              </a:solidFill>
            </a:rPr>
            <a:t>. </a:t>
          </a:r>
          <a:r>
            <a:rPr lang="en-US" sz="1400" dirty="0" err="1" smtClean="0">
              <a:solidFill>
                <a:schemeClr val="bg1"/>
              </a:solidFill>
            </a:rPr>
            <a:t>Etsi</a:t>
          </a:r>
          <a:r>
            <a:rPr lang="en-US" sz="1400" dirty="0" smtClean="0">
              <a:solidFill>
                <a:schemeClr val="bg1"/>
              </a:solidFill>
            </a:rPr>
            <a:t> </a:t>
          </a:r>
          <a:r>
            <a:rPr lang="en-US" sz="1400" dirty="0" err="1" smtClean="0">
              <a:solidFill>
                <a:schemeClr val="bg1"/>
              </a:solidFill>
            </a:rPr>
            <a:t>mahdollisuuksia</a:t>
          </a:r>
          <a:r>
            <a:rPr lang="en-US" sz="1400" dirty="0" smtClean="0">
              <a:solidFill>
                <a:schemeClr val="bg1"/>
              </a:solidFill>
            </a:rPr>
            <a:t> ja </a:t>
          </a:r>
          <a:r>
            <a:rPr lang="en-US" sz="1400" dirty="0" err="1" smtClean="0">
              <a:solidFill>
                <a:schemeClr val="bg1"/>
              </a:solidFill>
            </a:rPr>
            <a:t>ratkaisuja</a:t>
          </a:r>
          <a:r>
            <a:rPr lang="en-US" sz="1400" dirty="0" smtClean="0">
              <a:solidFill>
                <a:schemeClr val="bg1"/>
              </a:solidFill>
            </a:rPr>
            <a:t>. </a:t>
          </a:r>
          <a:r>
            <a:rPr lang="en-US" sz="1400" dirty="0" err="1" smtClean="0">
              <a:solidFill>
                <a:schemeClr val="bg1"/>
              </a:solidFill>
            </a:rPr>
            <a:t>Katso</a:t>
          </a:r>
          <a:r>
            <a:rPr lang="en-US" sz="1400" dirty="0" smtClean="0">
              <a:solidFill>
                <a:schemeClr val="bg1"/>
              </a:solidFill>
            </a:rPr>
            <a:t> </a:t>
          </a:r>
          <a:r>
            <a:rPr lang="en-US" sz="1400" dirty="0" err="1" smtClean="0">
              <a:solidFill>
                <a:schemeClr val="bg1"/>
              </a:solidFill>
            </a:rPr>
            <a:t>eteenpäin</a:t>
          </a:r>
          <a:r>
            <a:rPr lang="en-US" sz="1400" dirty="0" smtClean="0">
              <a:solidFill>
                <a:schemeClr val="bg1"/>
              </a:solidFill>
            </a:rPr>
            <a:t>! </a:t>
          </a:r>
          <a:r>
            <a:rPr lang="en-US" sz="800" dirty="0" smtClean="0"/>
            <a:t/>
          </a:r>
          <a:br>
            <a:rPr lang="en-US" sz="800" dirty="0" smtClean="0"/>
          </a:br>
          <a:endParaRPr lang="fi-FI" sz="800" dirty="0"/>
        </a:p>
      </dgm:t>
    </dgm:pt>
    <dgm:pt modelId="{C6D60887-E49D-44AA-92CA-8F2B3AFCAD8C}" type="parTrans" cxnId="{8CF4FF0F-4189-47F0-BD75-08557D1D0BEE}">
      <dgm:prSet/>
      <dgm:spPr/>
      <dgm:t>
        <a:bodyPr/>
        <a:lstStyle/>
        <a:p>
          <a:endParaRPr lang="fi-FI"/>
        </a:p>
      </dgm:t>
    </dgm:pt>
    <dgm:pt modelId="{9667C9CC-803E-4DE6-8CC9-F130B23C6A3A}" type="sibTrans" cxnId="{8CF4FF0F-4189-47F0-BD75-08557D1D0BEE}">
      <dgm:prSet/>
      <dgm:spPr/>
      <dgm:t>
        <a:bodyPr/>
        <a:lstStyle/>
        <a:p>
          <a:endParaRPr lang="fi-FI"/>
        </a:p>
      </dgm:t>
    </dgm:pt>
    <dgm:pt modelId="{66017ADF-8AE8-44E1-B435-44EA97113008}">
      <dgm:prSet custT="1"/>
      <dgm:spPr/>
      <dgm:t>
        <a:bodyPr/>
        <a:lstStyle/>
        <a:p>
          <a:pPr rtl="0"/>
          <a:r>
            <a:rPr lang="en-US" sz="1400" dirty="0" smtClean="0">
              <a:solidFill>
                <a:schemeClr val="bg1"/>
              </a:solidFill>
            </a:rPr>
            <a:t>VIHREÄ: </a:t>
          </a:r>
          <a:r>
            <a:rPr lang="en-US" sz="1400" dirty="0" err="1" smtClean="0">
              <a:solidFill>
                <a:schemeClr val="bg1"/>
              </a:solidFill>
            </a:rPr>
            <a:t>Ideoi</a:t>
          </a:r>
          <a:r>
            <a:rPr lang="en-US" sz="1400" dirty="0" smtClean="0">
              <a:solidFill>
                <a:schemeClr val="bg1"/>
              </a:solidFill>
            </a:rPr>
            <a:t>! Ole </a:t>
          </a:r>
          <a:r>
            <a:rPr lang="en-US" sz="1400" dirty="0" err="1" smtClean="0">
              <a:solidFill>
                <a:schemeClr val="bg1"/>
              </a:solidFill>
            </a:rPr>
            <a:t>luova</a:t>
          </a:r>
          <a:r>
            <a:rPr lang="en-US" sz="1400" dirty="0" smtClean="0">
              <a:solidFill>
                <a:schemeClr val="bg1"/>
              </a:solidFill>
            </a:rPr>
            <a:t> ja </a:t>
          </a:r>
          <a:r>
            <a:rPr lang="en-US" sz="1400" dirty="0" err="1" smtClean="0">
              <a:solidFill>
                <a:schemeClr val="bg1"/>
              </a:solidFill>
            </a:rPr>
            <a:t>hullu</a:t>
          </a:r>
          <a:r>
            <a:rPr lang="en-US" sz="1400" dirty="0" smtClean="0">
              <a:solidFill>
                <a:schemeClr val="bg1"/>
              </a:solidFill>
            </a:rPr>
            <a:t>! </a:t>
          </a:r>
          <a:r>
            <a:rPr lang="en-US" sz="1400" dirty="0" err="1" smtClean="0">
              <a:solidFill>
                <a:schemeClr val="bg1"/>
              </a:solidFill>
            </a:rPr>
            <a:t>Mieti</a:t>
          </a:r>
          <a:r>
            <a:rPr lang="en-US" sz="1400" dirty="0" smtClean="0">
              <a:solidFill>
                <a:schemeClr val="bg1"/>
              </a:solidFill>
            </a:rPr>
            <a:t>, </a:t>
          </a:r>
          <a:r>
            <a:rPr lang="en-US" sz="1400" dirty="0" err="1" smtClean="0">
              <a:solidFill>
                <a:schemeClr val="bg1"/>
              </a:solidFill>
            </a:rPr>
            <a:t>miten</a:t>
          </a:r>
          <a:r>
            <a:rPr lang="en-US" sz="1400" dirty="0" smtClean="0">
              <a:solidFill>
                <a:schemeClr val="bg1"/>
              </a:solidFill>
            </a:rPr>
            <a:t> </a:t>
          </a:r>
          <a:r>
            <a:rPr lang="en-US" sz="1400" dirty="0" err="1" smtClean="0">
              <a:solidFill>
                <a:schemeClr val="bg1"/>
              </a:solidFill>
            </a:rPr>
            <a:t>asiat</a:t>
          </a:r>
          <a:r>
            <a:rPr lang="en-US" sz="1400" dirty="0" smtClean="0">
              <a:solidFill>
                <a:schemeClr val="bg1"/>
              </a:solidFill>
            </a:rPr>
            <a:t> </a:t>
          </a:r>
          <a:r>
            <a:rPr lang="en-US" sz="1400" dirty="0" err="1" smtClean="0">
              <a:solidFill>
                <a:schemeClr val="bg1"/>
              </a:solidFill>
            </a:rPr>
            <a:t>voisi</a:t>
          </a:r>
          <a:r>
            <a:rPr lang="en-US" sz="1400" dirty="0" smtClean="0">
              <a:solidFill>
                <a:schemeClr val="bg1"/>
              </a:solidFill>
            </a:rPr>
            <a:t> </a:t>
          </a:r>
          <a:r>
            <a:rPr lang="en-US" sz="1400" dirty="0" err="1" smtClean="0">
              <a:solidFill>
                <a:schemeClr val="bg1"/>
              </a:solidFill>
            </a:rPr>
            <a:t>tehdä</a:t>
          </a:r>
          <a:r>
            <a:rPr lang="en-US" sz="1400" dirty="0" smtClean="0">
              <a:solidFill>
                <a:schemeClr val="bg1"/>
              </a:solidFill>
            </a:rPr>
            <a:t> </a:t>
          </a:r>
          <a:r>
            <a:rPr lang="en-US" sz="1400" dirty="0" err="1" smtClean="0">
              <a:solidFill>
                <a:schemeClr val="bg1"/>
              </a:solidFill>
            </a:rPr>
            <a:t>vielä</a:t>
          </a:r>
          <a:r>
            <a:rPr lang="en-US" sz="1400" dirty="0" smtClean="0">
              <a:solidFill>
                <a:schemeClr val="bg1"/>
              </a:solidFill>
            </a:rPr>
            <a:t> </a:t>
          </a:r>
          <a:r>
            <a:rPr lang="en-US" sz="1400" dirty="0" err="1" smtClean="0">
              <a:solidFill>
                <a:schemeClr val="bg1"/>
              </a:solidFill>
            </a:rPr>
            <a:t>paremmin</a:t>
          </a:r>
          <a:r>
            <a:rPr lang="en-US" sz="1400" dirty="0" smtClean="0">
              <a:solidFill>
                <a:schemeClr val="bg1"/>
              </a:solidFill>
            </a:rPr>
            <a:t>! </a:t>
          </a:r>
          <a:r>
            <a:rPr lang="en-US" sz="1400" dirty="0" err="1" smtClean="0">
              <a:solidFill>
                <a:schemeClr val="bg1"/>
              </a:solidFill>
            </a:rPr>
            <a:t>Keksi</a:t>
          </a:r>
          <a:r>
            <a:rPr lang="en-US" sz="1400" dirty="0" smtClean="0">
              <a:solidFill>
                <a:schemeClr val="bg1"/>
              </a:solidFill>
            </a:rPr>
            <a:t> </a:t>
          </a:r>
          <a:r>
            <a:rPr lang="en-US" sz="1400" dirty="0" err="1" smtClean="0">
              <a:solidFill>
                <a:schemeClr val="bg1"/>
              </a:solidFill>
            </a:rPr>
            <a:t>vaihtoehtoisia</a:t>
          </a:r>
          <a:r>
            <a:rPr lang="en-US" sz="1400" dirty="0" smtClean="0">
              <a:solidFill>
                <a:schemeClr val="bg1"/>
              </a:solidFill>
            </a:rPr>
            <a:t> </a:t>
          </a:r>
          <a:r>
            <a:rPr lang="en-US" sz="1400" dirty="0" err="1" smtClean="0">
              <a:solidFill>
                <a:schemeClr val="bg1"/>
              </a:solidFill>
            </a:rPr>
            <a:t>tapoja</a:t>
          </a:r>
          <a:r>
            <a:rPr lang="en-US" sz="1400" dirty="0" smtClean="0">
              <a:solidFill>
                <a:schemeClr val="bg1"/>
              </a:solidFill>
            </a:rPr>
            <a:t>!</a:t>
          </a:r>
          <a:r>
            <a:rPr lang="en-US" sz="800" dirty="0" smtClean="0"/>
            <a:t/>
          </a:r>
          <a:br>
            <a:rPr lang="en-US" sz="800" dirty="0" smtClean="0"/>
          </a:br>
          <a:endParaRPr lang="fi-FI" sz="800" dirty="0"/>
        </a:p>
      </dgm:t>
    </dgm:pt>
    <dgm:pt modelId="{413BB8AA-9282-4813-8DA0-51DA3706AF9E}" type="parTrans" cxnId="{A8D00AB0-A093-46BA-B80A-D7105D780A87}">
      <dgm:prSet/>
      <dgm:spPr/>
      <dgm:t>
        <a:bodyPr/>
        <a:lstStyle/>
        <a:p>
          <a:endParaRPr lang="fi-FI"/>
        </a:p>
      </dgm:t>
    </dgm:pt>
    <dgm:pt modelId="{7FCBCF36-1670-410B-B653-3563DBA47BDF}" type="sibTrans" cxnId="{A8D00AB0-A093-46BA-B80A-D7105D780A87}">
      <dgm:prSet/>
      <dgm:spPr/>
      <dgm:t>
        <a:bodyPr/>
        <a:lstStyle/>
        <a:p>
          <a:endParaRPr lang="fi-FI"/>
        </a:p>
      </dgm:t>
    </dgm:pt>
    <dgm:pt modelId="{0D22B12D-05E1-43F8-95DA-CA89E44B2A32}">
      <dgm:prSet custT="1"/>
      <dgm:spPr/>
      <dgm:t>
        <a:bodyPr/>
        <a:lstStyle/>
        <a:p>
          <a:pPr rtl="0"/>
          <a:r>
            <a:rPr lang="en-US" sz="1400" dirty="0" smtClean="0">
              <a:solidFill>
                <a:schemeClr val="bg1"/>
              </a:solidFill>
            </a:rPr>
            <a:t>SININEN: </a:t>
          </a:r>
          <a:r>
            <a:rPr lang="en-US" sz="1400" dirty="0" err="1" smtClean="0">
              <a:solidFill>
                <a:schemeClr val="bg1"/>
              </a:solidFill>
            </a:rPr>
            <a:t>Johda</a:t>
          </a:r>
          <a:r>
            <a:rPr lang="en-US" sz="1400" dirty="0" smtClean="0">
              <a:solidFill>
                <a:schemeClr val="bg1"/>
              </a:solidFill>
            </a:rPr>
            <a:t> </a:t>
          </a:r>
          <a:r>
            <a:rPr lang="en-US" sz="1400" dirty="0" err="1" smtClean="0">
              <a:solidFill>
                <a:schemeClr val="bg1"/>
              </a:solidFill>
            </a:rPr>
            <a:t>puhetta</a:t>
          </a:r>
          <a:r>
            <a:rPr lang="en-US" sz="1400" dirty="0" smtClean="0">
              <a:solidFill>
                <a:schemeClr val="bg1"/>
              </a:solidFill>
            </a:rPr>
            <a:t>, </a:t>
          </a:r>
          <a:r>
            <a:rPr lang="en-US" sz="1400" dirty="0" err="1" smtClean="0">
              <a:solidFill>
                <a:schemeClr val="bg1"/>
              </a:solidFill>
            </a:rPr>
            <a:t>ohjaa</a:t>
          </a:r>
          <a:r>
            <a:rPr lang="en-US" sz="1400" dirty="0" smtClean="0">
              <a:solidFill>
                <a:schemeClr val="bg1"/>
              </a:solidFill>
            </a:rPr>
            <a:t> </a:t>
          </a:r>
          <a:r>
            <a:rPr lang="en-US" sz="1400" dirty="0" err="1" smtClean="0">
              <a:solidFill>
                <a:schemeClr val="bg1"/>
              </a:solidFill>
            </a:rPr>
            <a:t>ajattelua</a:t>
          </a:r>
          <a:r>
            <a:rPr lang="en-US" sz="1400" dirty="0" smtClean="0">
              <a:solidFill>
                <a:schemeClr val="bg1"/>
              </a:solidFill>
            </a:rPr>
            <a:t>, </a:t>
          </a:r>
          <a:r>
            <a:rPr lang="en-US" sz="1400" dirty="0" err="1" smtClean="0">
              <a:solidFill>
                <a:schemeClr val="bg1"/>
              </a:solidFill>
            </a:rPr>
            <a:t>hallitse</a:t>
          </a:r>
          <a:r>
            <a:rPr lang="en-US" sz="1400" dirty="0" smtClean="0">
              <a:solidFill>
                <a:schemeClr val="bg1"/>
              </a:solidFill>
            </a:rPr>
            <a:t> </a:t>
          </a:r>
          <a:r>
            <a:rPr lang="en-US" sz="1400" dirty="0" err="1" smtClean="0">
              <a:solidFill>
                <a:schemeClr val="bg1"/>
              </a:solidFill>
            </a:rPr>
            <a:t>hattuja</a:t>
          </a:r>
          <a:r>
            <a:rPr lang="en-US" sz="1400" dirty="0" smtClean="0">
              <a:solidFill>
                <a:schemeClr val="bg1"/>
              </a:solidFill>
            </a:rPr>
            <a:t>, </a:t>
          </a:r>
          <a:r>
            <a:rPr lang="en-US" sz="1400" dirty="0" err="1" smtClean="0">
              <a:solidFill>
                <a:schemeClr val="bg1"/>
              </a:solidFill>
            </a:rPr>
            <a:t>kontrolloi</a:t>
          </a:r>
          <a:r>
            <a:rPr lang="en-US" sz="1400" dirty="0" smtClean="0">
              <a:solidFill>
                <a:schemeClr val="bg1"/>
              </a:solidFill>
            </a:rPr>
            <a:t> </a:t>
          </a:r>
          <a:r>
            <a:rPr lang="en-US" sz="1400" dirty="0" err="1" smtClean="0">
              <a:solidFill>
                <a:schemeClr val="bg1"/>
              </a:solidFill>
            </a:rPr>
            <a:t>keskustelua</a:t>
          </a:r>
          <a:r>
            <a:rPr lang="en-US" sz="1400" dirty="0" smtClean="0">
              <a:solidFill>
                <a:schemeClr val="bg1"/>
              </a:solidFill>
            </a:rPr>
            <a:t>. </a:t>
          </a:r>
          <a:r>
            <a:rPr lang="en-US" sz="1400" dirty="0" err="1" smtClean="0">
              <a:solidFill>
                <a:schemeClr val="bg1"/>
              </a:solidFill>
            </a:rPr>
            <a:t>Huomioi</a:t>
          </a:r>
          <a:r>
            <a:rPr lang="en-US" sz="1400" dirty="0" smtClean="0">
              <a:solidFill>
                <a:schemeClr val="bg1"/>
              </a:solidFill>
            </a:rPr>
            <a:t> ja </a:t>
          </a:r>
          <a:r>
            <a:rPr lang="en-US" sz="1400" dirty="0" err="1" smtClean="0">
              <a:solidFill>
                <a:schemeClr val="bg1"/>
              </a:solidFill>
            </a:rPr>
            <a:t>kirjoita</a:t>
          </a:r>
          <a:r>
            <a:rPr lang="en-US" sz="1400" dirty="0" smtClean="0">
              <a:solidFill>
                <a:schemeClr val="bg1"/>
              </a:solidFill>
            </a:rPr>
            <a:t> </a:t>
          </a:r>
          <a:r>
            <a:rPr lang="en-US" sz="1400" dirty="0" err="1" smtClean="0">
              <a:solidFill>
                <a:schemeClr val="bg1"/>
              </a:solidFill>
            </a:rPr>
            <a:t>ylös</a:t>
          </a:r>
          <a:r>
            <a:rPr lang="en-US" sz="1400" dirty="0" smtClean="0">
              <a:solidFill>
                <a:schemeClr val="bg1"/>
              </a:solidFill>
            </a:rPr>
            <a:t> </a:t>
          </a:r>
          <a:r>
            <a:rPr lang="en-US" sz="1400" dirty="0" err="1" smtClean="0">
              <a:solidFill>
                <a:schemeClr val="bg1"/>
              </a:solidFill>
            </a:rPr>
            <a:t>kaikki</a:t>
          </a:r>
          <a:r>
            <a:rPr lang="en-US" sz="1400" dirty="0" smtClean="0">
              <a:solidFill>
                <a:schemeClr val="bg1"/>
              </a:solidFill>
            </a:rPr>
            <a:t> </a:t>
          </a:r>
          <a:r>
            <a:rPr lang="en-US" sz="1400" dirty="0" err="1" smtClean="0">
              <a:solidFill>
                <a:schemeClr val="bg1"/>
              </a:solidFill>
            </a:rPr>
            <a:t>ajatukset</a:t>
          </a:r>
          <a:r>
            <a:rPr lang="en-US" sz="1400" dirty="0" smtClean="0">
              <a:solidFill>
                <a:schemeClr val="bg1"/>
              </a:solidFill>
            </a:rPr>
            <a:t> ja </a:t>
          </a:r>
          <a:r>
            <a:rPr lang="en-US" sz="1400" dirty="0" err="1" smtClean="0">
              <a:solidFill>
                <a:schemeClr val="bg1"/>
              </a:solidFill>
            </a:rPr>
            <a:t>näkökulmat</a:t>
          </a:r>
          <a:r>
            <a:rPr lang="en-US" sz="1400" dirty="0" smtClean="0">
              <a:solidFill>
                <a:schemeClr val="bg1"/>
              </a:solidFill>
            </a:rPr>
            <a:t>. </a:t>
          </a:r>
          <a:r>
            <a:rPr lang="en-US" sz="1400" dirty="0" err="1" smtClean="0">
              <a:solidFill>
                <a:schemeClr val="bg1"/>
              </a:solidFill>
            </a:rPr>
            <a:t>Vedä</a:t>
          </a:r>
          <a:r>
            <a:rPr lang="en-US" sz="1400" dirty="0" smtClean="0">
              <a:solidFill>
                <a:schemeClr val="bg1"/>
              </a:solidFill>
            </a:rPr>
            <a:t> </a:t>
          </a:r>
          <a:r>
            <a:rPr lang="en-US" sz="1400" dirty="0" err="1" smtClean="0">
              <a:solidFill>
                <a:schemeClr val="bg1"/>
              </a:solidFill>
            </a:rPr>
            <a:t>yhteen</a:t>
          </a:r>
          <a:r>
            <a:rPr lang="en-US" sz="1400" dirty="0" smtClean="0">
              <a:solidFill>
                <a:schemeClr val="bg1"/>
              </a:solidFill>
            </a:rPr>
            <a:t>. </a:t>
          </a:r>
          <a:endParaRPr lang="fi-FI" sz="1400" dirty="0">
            <a:solidFill>
              <a:schemeClr val="bg1"/>
            </a:solidFill>
          </a:endParaRPr>
        </a:p>
      </dgm:t>
    </dgm:pt>
    <dgm:pt modelId="{36189817-8652-49D3-AE7B-639F9259F59F}" type="parTrans" cxnId="{0AC2430D-59F8-4CD6-B086-9603BA1604A9}">
      <dgm:prSet/>
      <dgm:spPr/>
      <dgm:t>
        <a:bodyPr/>
        <a:lstStyle/>
        <a:p>
          <a:endParaRPr lang="fi-FI"/>
        </a:p>
      </dgm:t>
    </dgm:pt>
    <dgm:pt modelId="{E8EA32D9-1DE0-46AF-8CA6-72B76BFD91D5}" type="sibTrans" cxnId="{0AC2430D-59F8-4CD6-B086-9603BA1604A9}">
      <dgm:prSet/>
      <dgm:spPr/>
      <dgm:t>
        <a:bodyPr/>
        <a:lstStyle/>
        <a:p>
          <a:endParaRPr lang="fi-FI"/>
        </a:p>
      </dgm:t>
    </dgm:pt>
    <dgm:pt modelId="{F8765A6B-F17B-453C-9FFD-A07022A40605}" type="pres">
      <dgm:prSet presAssocID="{53A3D761-3072-46B8-AEB0-B9E5E85A9AE8}" presName="linearFlow" presStyleCnt="0">
        <dgm:presLayoutVars>
          <dgm:dir/>
          <dgm:resizeHandles val="exact"/>
        </dgm:presLayoutVars>
      </dgm:prSet>
      <dgm:spPr/>
      <dgm:t>
        <a:bodyPr/>
        <a:lstStyle/>
        <a:p>
          <a:endParaRPr lang="fi-FI"/>
        </a:p>
      </dgm:t>
    </dgm:pt>
    <dgm:pt modelId="{E6A25309-12D0-45A6-B059-2A862A67456A}" type="pres">
      <dgm:prSet presAssocID="{C4B7196D-86E5-40B5-BA8E-9D5582B02796}" presName="composite" presStyleCnt="0"/>
      <dgm:spPr/>
    </dgm:pt>
    <dgm:pt modelId="{9788DE03-60DF-40D5-9FB7-FCC66CED637D}" type="pres">
      <dgm:prSet presAssocID="{C4B7196D-86E5-40B5-BA8E-9D5582B02796}" presName="imgShp" presStyleLbl="fgImgPlace1" presStyleIdx="0" presStyleCnt="6" custScaleX="318502" custScaleY="285705"/>
      <dgm:spPr>
        <a:blipFill>
          <a:blip xmlns:r="http://schemas.openxmlformats.org/officeDocument/2006/relationships" r:embed="rId1"/>
          <a:srcRect/>
          <a:stretch>
            <a:fillRect/>
          </a:stretch>
        </a:blipFill>
      </dgm:spPr>
      <dgm:t>
        <a:bodyPr/>
        <a:lstStyle/>
        <a:p>
          <a:endParaRPr lang="fi-FI"/>
        </a:p>
      </dgm:t>
    </dgm:pt>
    <dgm:pt modelId="{2AFA311D-E93A-4C3D-9E1D-3D8DB366BC55}" type="pres">
      <dgm:prSet presAssocID="{C4B7196D-86E5-40B5-BA8E-9D5582B02796}" presName="txShp" presStyleLbl="node1" presStyleIdx="0" presStyleCnt="6" custScaleX="103856" custScaleY="164730" custLinFactNeighborX="15054" custLinFactNeighborY="53138">
        <dgm:presLayoutVars>
          <dgm:bulletEnabled val="1"/>
        </dgm:presLayoutVars>
      </dgm:prSet>
      <dgm:spPr/>
      <dgm:t>
        <a:bodyPr/>
        <a:lstStyle/>
        <a:p>
          <a:endParaRPr lang="fi-FI"/>
        </a:p>
      </dgm:t>
    </dgm:pt>
    <dgm:pt modelId="{370D340E-15A6-4684-95DF-2A122F299DEB}" type="pres">
      <dgm:prSet presAssocID="{F687918F-59E3-411C-9532-4624235E7B2E}" presName="spacing" presStyleCnt="0"/>
      <dgm:spPr/>
    </dgm:pt>
    <dgm:pt modelId="{3DCE96FB-C76B-4FB8-8B54-66A3AC89E458}" type="pres">
      <dgm:prSet presAssocID="{4E58B260-10CC-445A-8B68-6F2B4AAD43F6}" presName="composite" presStyleCnt="0"/>
      <dgm:spPr/>
    </dgm:pt>
    <dgm:pt modelId="{23F19952-773E-4C22-8D8A-F5B4D80EFFFD}" type="pres">
      <dgm:prSet presAssocID="{4E58B260-10CC-445A-8B68-6F2B4AAD43F6}" presName="imgShp" presStyleLbl="fgImgPlace1" presStyleIdx="1" presStyleCnt="6" custScaleX="289883" custScaleY="287042" custLinFactX="-33932" custLinFactNeighborX="-100000" custLinFactNeighborY="-12719"/>
      <dgm:spPr>
        <a:blipFill dpi="0" rotWithShape="1">
          <a:blip xmlns:r="http://schemas.openxmlformats.org/officeDocument/2006/relationships" r:embed="rId2"/>
          <a:srcRect/>
          <a:stretch>
            <a:fillRect/>
          </a:stretch>
        </a:blipFill>
      </dgm:spPr>
      <dgm:t>
        <a:bodyPr/>
        <a:lstStyle/>
        <a:p>
          <a:endParaRPr lang="fi-FI"/>
        </a:p>
      </dgm:t>
    </dgm:pt>
    <dgm:pt modelId="{A07BBD4F-BA6B-405B-85A2-3309F8B1BB81}" type="pres">
      <dgm:prSet presAssocID="{4E58B260-10CC-445A-8B68-6F2B4AAD43F6}" presName="txShp" presStyleLbl="node1" presStyleIdx="1" presStyleCnt="6" custScaleX="99059" custScaleY="162345" custLinFactNeighborX="-3374" custLinFactNeighborY="-4759">
        <dgm:presLayoutVars>
          <dgm:bulletEnabled val="1"/>
        </dgm:presLayoutVars>
      </dgm:prSet>
      <dgm:spPr/>
      <dgm:t>
        <a:bodyPr/>
        <a:lstStyle/>
        <a:p>
          <a:endParaRPr lang="fi-FI"/>
        </a:p>
      </dgm:t>
    </dgm:pt>
    <dgm:pt modelId="{FAC9F313-651F-4455-817E-BA6A7464B10E}" type="pres">
      <dgm:prSet presAssocID="{F164BE67-D06B-49C1-BB64-D6793FDFB1D8}" presName="spacing" presStyleCnt="0"/>
      <dgm:spPr/>
    </dgm:pt>
    <dgm:pt modelId="{57B66C1F-FF67-4F20-81BC-1FDC13503A55}" type="pres">
      <dgm:prSet presAssocID="{F09940BB-0099-4019-A025-50508896ACB0}" presName="composite" presStyleCnt="0"/>
      <dgm:spPr/>
    </dgm:pt>
    <dgm:pt modelId="{53599F8F-F4E2-4DBF-B125-4CB43EB1CA00}" type="pres">
      <dgm:prSet presAssocID="{F09940BB-0099-4019-A025-50508896ACB0}" presName="imgShp" presStyleLbl="fgImgPlace1" presStyleIdx="2" presStyleCnt="6" custScaleX="264752" custScaleY="274446" custLinFactNeighborX="-26450"/>
      <dgm:spPr>
        <a:blipFill dpi="0" rotWithShape="1">
          <a:blip xmlns:r="http://schemas.openxmlformats.org/officeDocument/2006/relationships" r:embed="rId3"/>
          <a:srcRect/>
          <a:stretch>
            <a:fillRect/>
          </a:stretch>
        </a:blipFill>
      </dgm:spPr>
      <dgm:t>
        <a:bodyPr/>
        <a:lstStyle/>
        <a:p>
          <a:endParaRPr lang="fi-FI"/>
        </a:p>
      </dgm:t>
    </dgm:pt>
    <dgm:pt modelId="{46F5EA8E-EBC8-4022-A153-7EF0EC5A539C}" type="pres">
      <dgm:prSet presAssocID="{F09940BB-0099-4019-A025-50508896ACB0}" presName="txShp" presStyleLbl="node1" presStyleIdx="2" presStyleCnt="6" custScaleX="100767" custScaleY="228519" custLinFactNeighborX="10539" custLinFactNeighborY="10698">
        <dgm:presLayoutVars>
          <dgm:bulletEnabled val="1"/>
        </dgm:presLayoutVars>
      </dgm:prSet>
      <dgm:spPr/>
      <dgm:t>
        <a:bodyPr/>
        <a:lstStyle/>
        <a:p>
          <a:endParaRPr lang="fi-FI"/>
        </a:p>
      </dgm:t>
    </dgm:pt>
    <dgm:pt modelId="{1EF8CADC-80CC-427A-B80B-645E46DD33B0}" type="pres">
      <dgm:prSet presAssocID="{FA455794-96DD-49CC-A7F1-EEDEE5777EFE}" presName="spacing" presStyleCnt="0"/>
      <dgm:spPr/>
    </dgm:pt>
    <dgm:pt modelId="{E023319C-879F-485A-94B4-0911EC52FFE3}" type="pres">
      <dgm:prSet presAssocID="{93BA6BD6-B9FE-42D2-BF7B-989036039B5A}" presName="composite" presStyleCnt="0"/>
      <dgm:spPr/>
    </dgm:pt>
    <dgm:pt modelId="{54C3D7D3-6EE6-4DA5-87F3-74F45A22346E}" type="pres">
      <dgm:prSet presAssocID="{93BA6BD6-B9FE-42D2-BF7B-989036039B5A}" presName="imgShp" presStyleLbl="fgImgPlace1" presStyleIdx="3" presStyleCnt="6" custScaleX="255075" custScaleY="259344" custLinFactX="-22798" custLinFactNeighborX="-100000" custLinFactNeighborY="11122"/>
      <dgm:spPr>
        <a:blipFill dpi="0" rotWithShape="1">
          <a:blip xmlns:r="http://schemas.openxmlformats.org/officeDocument/2006/relationships" r:embed="rId4"/>
          <a:srcRect/>
          <a:stretch>
            <a:fillRect/>
          </a:stretch>
        </a:blipFill>
      </dgm:spPr>
      <dgm:t>
        <a:bodyPr/>
        <a:lstStyle/>
        <a:p>
          <a:endParaRPr lang="fi-FI"/>
        </a:p>
      </dgm:t>
    </dgm:pt>
    <dgm:pt modelId="{7C525901-D34F-43D8-A2CB-D544663BC705}" type="pres">
      <dgm:prSet presAssocID="{93BA6BD6-B9FE-42D2-BF7B-989036039B5A}" presName="txShp" presStyleLbl="node1" presStyleIdx="3" presStyleCnt="6" custScaleX="96867" custScaleY="197271" custLinFactNeighborX="9137" custLinFactNeighborY="-4408">
        <dgm:presLayoutVars>
          <dgm:bulletEnabled val="1"/>
        </dgm:presLayoutVars>
      </dgm:prSet>
      <dgm:spPr/>
      <dgm:t>
        <a:bodyPr/>
        <a:lstStyle/>
        <a:p>
          <a:endParaRPr lang="fi-FI"/>
        </a:p>
      </dgm:t>
    </dgm:pt>
    <dgm:pt modelId="{5902F725-C6FE-4F30-B0FA-C635A52A1336}" type="pres">
      <dgm:prSet presAssocID="{9667C9CC-803E-4DE6-8CC9-F130B23C6A3A}" presName="spacing" presStyleCnt="0"/>
      <dgm:spPr/>
    </dgm:pt>
    <dgm:pt modelId="{9B4C8DF1-0A59-4F3A-AFC6-8324C52E3303}" type="pres">
      <dgm:prSet presAssocID="{66017ADF-8AE8-44E1-B435-44EA97113008}" presName="composite" presStyleCnt="0"/>
      <dgm:spPr/>
    </dgm:pt>
    <dgm:pt modelId="{0D19938F-3724-417A-BCEE-0671E609D580}" type="pres">
      <dgm:prSet presAssocID="{66017ADF-8AE8-44E1-B435-44EA97113008}" presName="imgShp" presStyleLbl="fgImgPlace1" presStyleIdx="4" presStyleCnt="6" custScaleX="256989" custScaleY="270059"/>
      <dgm:spPr>
        <a:blipFill>
          <a:blip xmlns:r="http://schemas.openxmlformats.org/officeDocument/2006/relationships" r:embed="rId5"/>
          <a:srcRect/>
          <a:stretch>
            <a:fillRect/>
          </a:stretch>
        </a:blipFill>
      </dgm:spPr>
      <dgm:t>
        <a:bodyPr/>
        <a:lstStyle/>
        <a:p>
          <a:endParaRPr lang="fi-FI"/>
        </a:p>
      </dgm:t>
    </dgm:pt>
    <dgm:pt modelId="{504C8805-574E-45F4-8B44-C5DAA859C63C}" type="pres">
      <dgm:prSet presAssocID="{66017ADF-8AE8-44E1-B435-44EA97113008}" presName="txShp" presStyleLbl="node1" presStyleIdx="4" presStyleCnt="6" custScaleX="112739" custScaleY="218466" custLinFactNeighborX="15951" custLinFactNeighborY="12184">
        <dgm:presLayoutVars>
          <dgm:bulletEnabled val="1"/>
        </dgm:presLayoutVars>
      </dgm:prSet>
      <dgm:spPr/>
      <dgm:t>
        <a:bodyPr/>
        <a:lstStyle/>
        <a:p>
          <a:endParaRPr lang="fi-FI"/>
        </a:p>
      </dgm:t>
    </dgm:pt>
    <dgm:pt modelId="{60A18A1E-9F53-4580-B699-AFDC8664307D}" type="pres">
      <dgm:prSet presAssocID="{7FCBCF36-1670-410B-B653-3563DBA47BDF}" presName="spacing" presStyleCnt="0"/>
      <dgm:spPr/>
    </dgm:pt>
    <dgm:pt modelId="{8FEEC734-1A1F-4C5D-BB6A-97AD61F32E18}" type="pres">
      <dgm:prSet presAssocID="{0D22B12D-05E1-43F8-95DA-CA89E44B2A32}" presName="composite" presStyleCnt="0"/>
      <dgm:spPr/>
    </dgm:pt>
    <dgm:pt modelId="{F68AB13B-01B2-4786-B5ED-C17394B4884A}" type="pres">
      <dgm:prSet presAssocID="{0D22B12D-05E1-43F8-95DA-CA89E44B2A32}" presName="imgShp" presStyleLbl="fgImgPlace1" presStyleIdx="5" presStyleCnt="6" custScaleX="280459" custScaleY="290689" custLinFactX="-24759" custLinFactNeighborX="-100000" custLinFactNeighborY="-30859"/>
      <dgm:spPr>
        <a:blipFill dpi="0" rotWithShape="1">
          <a:blip xmlns:r="http://schemas.openxmlformats.org/officeDocument/2006/relationships" r:embed="rId6"/>
          <a:srcRect/>
          <a:stretch>
            <a:fillRect/>
          </a:stretch>
        </a:blipFill>
      </dgm:spPr>
      <dgm:t>
        <a:bodyPr/>
        <a:lstStyle/>
        <a:p>
          <a:endParaRPr lang="fi-FI"/>
        </a:p>
      </dgm:t>
    </dgm:pt>
    <dgm:pt modelId="{CDD694DD-F5B7-40CC-90F8-EEAE2155CF38}" type="pres">
      <dgm:prSet presAssocID="{0D22B12D-05E1-43F8-95DA-CA89E44B2A32}" presName="txShp" presStyleLbl="node1" presStyleIdx="5" presStyleCnt="6" custScaleX="106551" custScaleY="281784" custLinFactNeighborX="5503" custLinFactNeighborY="-34915">
        <dgm:presLayoutVars>
          <dgm:bulletEnabled val="1"/>
        </dgm:presLayoutVars>
      </dgm:prSet>
      <dgm:spPr/>
      <dgm:t>
        <a:bodyPr/>
        <a:lstStyle/>
        <a:p>
          <a:endParaRPr lang="fi-FI"/>
        </a:p>
      </dgm:t>
    </dgm:pt>
  </dgm:ptLst>
  <dgm:cxnLst>
    <dgm:cxn modelId="{E1D45D8B-EF09-45A7-A107-32CE21EB8F0C}" srcId="{53A3D761-3072-46B8-AEB0-B9E5E85A9AE8}" destId="{C4B7196D-86E5-40B5-BA8E-9D5582B02796}" srcOrd="0" destOrd="0" parTransId="{194E8A8D-DC7B-4072-A779-8F13E0B8FBD9}" sibTransId="{F687918F-59E3-411C-9532-4624235E7B2E}"/>
    <dgm:cxn modelId="{8708E558-A6B1-473A-A656-E59DA159D9FB}" srcId="{53A3D761-3072-46B8-AEB0-B9E5E85A9AE8}" destId="{4E58B260-10CC-445A-8B68-6F2B4AAD43F6}" srcOrd="1" destOrd="0" parTransId="{82AA36A7-082F-4B41-AD02-D946A29377D4}" sibTransId="{F164BE67-D06B-49C1-BB64-D6793FDFB1D8}"/>
    <dgm:cxn modelId="{80776C40-64AE-435C-8336-9C5D57F2C31B}" type="presOf" srcId="{0D22B12D-05E1-43F8-95DA-CA89E44B2A32}" destId="{CDD694DD-F5B7-40CC-90F8-EEAE2155CF38}" srcOrd="0" destOrd="0" presId="urn:microsoft.com/office/officeart/2005/8/layout/vList3"/>
    <dgm:cxn modelId="{8CF4FF0F-4189-47F0-BD75-08557D1D0BEE}" srcId="{53A3D761-3072-46B8-AEB0-B9E5E85A9AE8}" destId="{93BA6BD6-B9FE-42D2-BF7B-989036039B5A}" srcOrd="3" destOrd="0" parTransId="{C6D60887-E49D-44AA-92CA-8F2B3AFCAD8C}" sibTransId="{9667C9CC-803E-4DE6-8CC9-F130B23C6A3A}"/>
    <dgm:cxn modelId="{8ED71A0F-4F39-40DC-9941-E7FA8A1B7B85}" type="presOf" srcId="{66017ADF-8AE8-44E1-B435-44EA97113008}" destId="{504C8805-574E-45F4-8B44-C5DAA859C63C}" srcOrd="0" destOrd="0" presId="urn:microsoft.com/office/officeart/2005/8/layout/vList3"/>
    <dgm:cxn modelId="{51F7B913-3E46-4929-B5B5-84FE75CD6D93}" type="presOf" srcId="{53A3D761-3072-46B8-AEB0-B9E5E85A9AE8}" destId="{F8765A6B-F17B-453C-9FFD-A07022A40605}" srcOrd="0" destOrd="0" presId="urn:microsoft.com/office/officeart/2005/8/layout/vList3"/>
    <dgm:cxn modelId="{6CF4C15B-675C-4C6D-AFDC-D7ABD02BBCBF}" srcId="{53A3D761-3072-46B8-AEB0-B9E5E85A9AE8}" destId="{F09940BB-0099-4019-A025-50508896ACB0}" srcOrd="2" destOrd="0" parTransId="{C28A7995-39BD-412F-B1DC-D5F862BC0747}" sibTransId="{FA455794-96DD-49CC-A7F1-EEDEE5777EFE}"/>
    <dgm:cxn modelId="{1A7C5F63-EE29-4236-B938-DB4411CA9A99}" type="presOf" srcId="{93BA6BD6-B9FE-42D2-BF7B-989036039B5A}" destId="{7C525901-D34F-43D8-A2CB-D544663BC705}" srcOrd="0" destOrd="0" presId="urn:microsoft.com/office/officeart/2005/8/layout/vList3"/>
    <dgm:cxn modelId="{3372E421-0BAC-4E32-99BB-2CD88575B819}" type="presOf" srcId="{C4B7196D-86E5-40B5-BA8E-9D5582B02796}" destId="{2AFA311D-E93A-4C3D-9E1D-3D8DB366BC55}" srcOrd="0" destOrd="0" presId="urn:microsoft.com/office/officeart/2005/8/layout/vList3"/>
    <dgm:cxn modelId="{A8D00AB0-A093-46BA-B80A-D7105D780A87}" srcId="{53A3D761-3072-46B8-AEB0-B9E5E85A9AE8}" destId="{66017ADF-8AE8-44E1-B435-44EA97113008}" srcOrd="4" destOrd="0" parTransId="{413BB8AA-9282-4813-8DA0-51DA3706AF9E}" sibTransId="{7FCBCF36-1670-410B-B653-3563DBA47BDF}"/>
    <dgm:cxn modelId="{BD3E0834-451C-4D71-B19B-54F76C7A9CD9}" type="presOf" srcId="{F09940BB-0099-4019-A025-50508896ACB0}" destId="{46F5EA8E-EBC8-4022-A153-7EF0EC5A539C}" srcOrd="0" destOrd="0" presId="urn:microsoft.com/office/officeart/2005/8/layout/vList3"/>
    <dgm:cxn modelId="{0AC2430D-59F8-4CD6-B086-9603BA1604A9}" srcId="{53A3D761-3072-46B8-AEB0-B9E5E85A9AE8}" destId="{0D22B12D-05E1-43F8-95DA-CA89E44B2A32}" srcOrd="5" destOrd="0" parTransId="{36189817-8652-49D3-AE7B-639F9259F59F}" sibTransId="{E8EA32D9-1DE0-46AF-8CA6-72B76BFD91D5}"/>
    <dgm:cxn modelId="{91B632C5-3640-49B1-82A4-0D8A9FE0B7BB}" type="presOf" srcId="{4E58B260-10CC-445A-8B68-6F2B4AAD43F6}" destId="{A07BBD4F-BA6B-405B-85A2-3309F8B1BB81}" srcOrd="0" destOrd="0" presId="urn:microsoft.com/office/officeart/2005/8/layout/vList3"/>
    <dgm:cxn modelId="{15129FAA-6199-4360-A1E9-CB2119B9C992}" type="presParOf" srcId="{F8765A6B-F17B-453C-9FFD-A07022A40605}" destId="{E6A25309-12D0-45A6-B059-2A862A67456A}" srcOrd="0" destOrd="0" presId="urn:microsoft.com/office/officeart/2005/8/layout/vList3"/>
    <dgm:cxn modelId="{82D6A067-7391-4A58-AC35-06D65CF9509A}" type="presParOf" srcId="{E6A25309-12D0-45A6-B059-2A862A67456A}" destId="{9788DE03-60DF-40D5-9FB7-FCC66CED637D}" srcOrd="0" destOrd="0" presId="urn:microsoft.com/office/officeart/2005/8/layout/vList3"/>
    <dgm:cxn modelId="{A1343A58-9F21-4AF2-B82C-56E37EA180A0}" type="presParOf" srcId="{E6A25309-12D0-45A6-B059-2A862A67456A}" destId="{2AFA311D-E93A-4C3D-9E1D-3D8DB366BC55}" srcOrd="1" destOrd="0" presId="urn:microsoft.com/office/officeart/2005/8/layout/vList3"/>
    <dgm:cxn modelId="{F281CFCC-F932-44FA-8D5D-33AB05B1E5A2}" type="presParOf" srcId="{F8765A6B-F17B-453C-9FFD-A07022A40605}" destId="{370D340E-15A6-4684-95DF-2A122F299DEB}" srcOrd="1" destOrd="0" presId="urn:microsoft.com/office/officeart/2005/8/layout/vList3"/>
    <dgm:cxn modelId="{3AC1B3BF-1718-4127-A340-489C2275CF2C}" type="presParOf" srcId="{F8765A6B-F17B-453C-9FFD-A07022A40605}" destId="{3DCE96FB-C76B-4FB8-8B54-66A3AC89E458}" srcOrd="2" destOrd="0" presId="urn:microsoft.com/office/officeart/2005/8/layout/vList3"/>
    <dgm:cxn modelId="{90E9E689-BFD7-4684-968D-6CECC4E19921}" type="presParOf" srcId="{3DCE96FB-C76B-4FB8-8B54-66A3AC89E458}" destId="{23F19952-773E-4C22-8D8A-F5B4D80EFFFD}" srcOrd="0" destOrd="0" presId="urn:microsoft.com/office/officeart/2005/8/layout/vList3"/>
    <dgm:cxn modelId="{0ED28385-243D-480F-94BD-5D8A7BE71580}" type="presParOf" srcId="{3DCE96FB-C76B-4FB8-8B54-66A3AC89E458}" destId="{A07BBD4F-BA6B-405B-85A2-3309F8B1BB81}" srcOrd="1" destOrd="0" presId="urn:microsoft.com/office/officeart/2005/8/layout/vList3"/>
    <dgm:cxn modelId="{BDF7D40D-07B7-44A7-8844-E00003B650DC}" type="presParOf" srcId="{F8765A6B-F17B-453C-9FFD-A07022A40605}" destId="{FAC9F313-651F-4455-817E-BA6A7464B10E}" srcOrd="3" destOrd="0" presId="urn:microsoft.com/office/officeart/2005/8/layout/vList3"/>
    <dgm:cxn modelId="{2D956196-7DFB-4D0F-86FF-B0E91E39A8CC}" type="presParOf" srcId="{F8765A6B-F17B-453C-9FFD-A07022A40605}" destId="{57B66C1F-FF67-4F20-81BC-1FDC13503A55}" srcOrd="4" destOrd="0" presId="urn:microsoft.com/office/officeart/2005/8/layout/vList3"/>
    <dgm:cxn modelId="{88B6A1A2-F9A0-45F6-9BDF-FA0AEC692572}" type="presParOf" srcId="{57B66C1F-FF67-4F20-81BC-1FDC13503A55}" destId="{53599F8F-F4E2-4DBF-B125-4CB43EB1CA00}" srcOrd="0" destOrd="0" presId="urn:microsoft.com/office/officeart/2005/8/layout/vList3"/>
    <dgm:cxn modelId="{6DBCEC73-53CE-48ED-BB0B-877616586F30}" type="presParOf" srcId="{57B66C1F-FF67-4F20-81BC-1FDC13503A55}" destId="{46F5EA8E-EBC8-4022-A153-7EF0EC5A539C}" srcOrd="1" destOrd="0" presId="urn:microsoft.com/office/officeart/2005/8/layout/vList3"/>
    <dgm:cxn modelId="{6C49C565-49F4-47C9-914D-68622BA97636}" type="presParOf" srcId="{F8765A6B-F17B-453C-9FFD-A07022A40605}" destId="{1EF8CADC-80CC-427A-B80B-645E46DD33B0}" srcOrd="5" destOrd="0" presId="urn:microsoft.com/office/officeart/2005/8/layout/vList3"/>
    <dgm:cxn modelId="{BE0D288B-C6E8-4CC8-800E-15DB61C2F646}" type="presParOf" srcId="{F8765A6B-F17B-453C-9FFD-A07022A40605}" destId="{E023319C-879F-485A-94B4-0911EC52FFE3}" srcOrd="6" destOrd="0" presId="urn:microsoft.com/office/officeart/2005/8/layout/vList3"/>
    <dgm:cxn modelId="{7CD3A3EC-7BD2-47A9-A24B-8BF9B79009D9}" type="presParOf" srcId="{E023319C-879F-485A-94B4-0911EC52FFE3}" destId="{54C3D7D3-6EE6-4DA5-87F3-74F45A22346E}" srcOrd="0" destOrd="0" presId="urn:microsoft.com/office/officeart/2005/8/layout/vList3"/>
    <dgm:cxn modelId="{4706F33D-6E6A-4A4D-8CB2-82C2B3524502}" type="presParOf" srcId="{E023319C-879F-485A-94B4-0911EC52FFE3}" destId="{7C525901-D34F-43D8-A2CB-D544663BC705}" srcOrd="1" destOrd="0" presId="urn:microsoft.com/office/officeart/2005/8/layout/vList3"/>
    <dgm:cxn modelId="{449C334B-C4BD-458E-B76B-70E6B4B77C45}" type="presParOf" srcId="{F8765A6B-F17B-453C-9FFD-A07022A40605}" destId="{5902F725-C6FE-4F30-B0FA-C635A52A1336}" srcOrd="7" destOrd="0" presId="urn:microsoft.com/office/officeart/2005/8/layout/vList3"/>
    <dgm:cxn modelId="{E7513BAA-3024-4916-99BF-33C8D98AF0CE}" type="presParOf" srcId="{F8765A6B-F17B-453C-9FFD-A07022A40605}" destId="{9B4C8DF1-0A59-4F3A-AFC6-8324C52E3303}" srcOrd="8" destOrd="0" presId="urn:microsoft.com/office/officeart/2005/8/layout/vList3"/>
    <dgm:cxn modelId="{0F963954-C5E6-4F43-9DF9-7B8EAE00D987}" type="presParOf" srcId="{9B4C8DF1-0A59-4F3A-AFC6-8324C52E3303}" destId="{0D19938F-3724-417A-BCEE-0671E609D580}" srcOrd="0" destOrd="0" presId="urn:microsoft.com/office/officeart/2005/8/layout/vList3"/>
    <dgm:cxn modelId="{457E0D82-71E1-4F49-8BA4-416204A2F3AA}" type="presParOf" srcId="{9B4C8DF1-0A59-4F3A-AFC6-8324C52E3303}" destId="{504C8805-574E-45F4-8B44-C5DAA859C63C}" srcOrd="1" destOrd="0" presId="urn:microsoft.com/office/officeart/2005/8/layout/vList3"/>
    <dgm:cxn modelId="{DAAF1D0A-B2F7-4950-8E24-843D5231E74C}" type="presParOf" srcId="{F8765A6B-F17B-453C-9FFD-A07022A40605}" destId="{60A18A1E-9F53-4580-B699-AFDC8664307D}" srcOrd="9" destOrd="0" presId="urn:microsoft.com/office/officeart/2005/8/layout/vList3"/>
    <dgm:cxn modelId="{BEE9B7D6-081E-4218-A8FE-0588620B2036}" type="presParOf" srcId="{F8765A6B-F17B-453C-9FFD-A07022A40605}" destId="{8FEEC734-1A1F-4C5D-BB6A-97AD61F32E18}" srcOrd="10" destOrd="0" presId="urn:microsoft.com/office/officeart/2005/8/layout/vList3"/>
    <dgm:cxn modelId="{A47920C4-1927-41B3-9C19-ACC08C70BD2F}" type="presParOf" srcId="{8FEEC734-1A1F-4C5D-BB6A-97AD61F32E18}" destId="{F68AB13B-01B2-4786-B5ED-C17394B4884A}" srcOrd="0" destOrd="0" presId="urn:microsoft.com/office/officeart/2005/8/layout/vList3"/>
    <dgm:cxn modelId="{AB780226-2F16-4D61-9DBD-6F2C65AE82CC}" type="presParOf" srcId="{8FEEC734-1A1F-4C5D-BB6A-97AD61F32E18}" destId="{CDD694DD-F5B7-40CC-90F8-EEAE2155CF38}" srcOrd="1" destOrd="0" presId="urn:microsoft.com/office/officeart/2005/8/layout/vList3"/>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A311D-E93A-4C3D-9E1D-3D8DB366BC55}">
      <dsp:nvSpPr>
        <dsp:cNvPr id="0" name=""/>
        <dsp:cNvSpPr/>
      </dsp:nvSpPr>
      <dsp:spPr>
        <a:xfrm rot="10800000">
          <a:off x="1795476" y="432127"/>
          <a:ext cx="4157529" cy="62125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306"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VALKOINEN: </a:t>
          </a:r>
          <a:r>
            <a:rPr lang="en-US" sz="1400" kern="1200" dirty="0" err="1" smtClean="0">
              <a:solidFill>
                <a:schemeClr val="bg1"/>
              </a:solidFill>
            </a:rPr>
            <a:t>Tuo</a:t>
          </a:r>
          <a:r>
            <a:rPr lang="en-US" sz="1400" kern="1200" dirty="0" smtClean="0">
              <a:solidFill>
                <a:schemeClr val="bg1"/>
              </a:solidFill>
            </a:rPr>
            <a:t> </a:t>
          </a:r>
          <a:r>
            <a:rPr lang="en-US" sz="1400" kern="1200" dirty="0" err="1" smtClean="0">
              <a:solidFill>
                <a:schemeClr val="bg1"/>
              </a:solidFill>
            </a:rPr>
            <a:t>esille</a:t>
          </a:r>
          <a:r>
            <a:rPr lang="en-US" sz="1400" kern="1200" dirty="0" smtClean="0">
              <a:solidFill>
                <a:schemeClr val="bg1"/>
              </a:solidFill>
            </a:rPr>
            <a:t> </a:t>
          </a:r>
          <a:r>
            <a:rPr lang="en-US" sz="1400" kern="1200" dirty="0" err="1" smtClean="0">
              <a:solidFill>
                <a:schemeClr val="bg1"/>
              </a:solidFill>
            </a:rPr>
            <a:t>faktat</a:t>
          </a:r>
          <a:r>
            <a:rPr lang="en-US" sz="1400" kern="1200" dirty="0" smtClean="0">
              <a:solidFill>
                <a:schemeClr val="bg1"/>
              </a:solidFill>
            </a:rPr>
            <a:t>. </a:t>
          </a:r>
          <a:r>
            <a:rPr lang="en-US" sz="1400" kern="1200" dirty="0" err="1" smtClean="0">
              <a:solidFill>
                <a:schemeClr val="bg1"/>
              </a:solidFill>
            </a:rPr>
            <a:t>Totea</a:t>
          </a:r>
          <a:r>
            <a:rPr lang="en-US" sz="1400" kern="1200" dirty="0" smtClean="0">
              <a:solidFill>
                <a:schemeClr val="bg1"/>
              </a:solidFill>
            </a:rPr>
            <a:t> – </a:t>
          </a:r>
          <a:r>
            <a:rPr lang="en-US" sz="1400" kern="1200" dirty="0" err="1" smtClean="0">
              <a:solidFill>
                <a:schemeClr val="bg1"/>
              </a:solidFill>
            </a:rPr>
            <a:t>älä</a:t>
          </a:r>
          <a:r>
            <a:rPr lang="en-US" sz="1400" kern="1200" dirty="0" smtClean="0">
              <a:solidFill>
                <a:schemeClr val="bg1"/>
              </a:solidFill>
            </a:rPr>
            <a:t> </a:t>
          </a:r>
          <a:r>
            <a:rPr lang="en-US" sz="1400" kern="1200" dirty="0" err="1" smtClean="0">
              <a:solidFill>
                <a:schemeClr val="bg1"/>
              </a:solidFill>
            </a:rPr>
            <a:t>tulkitse</a:t>
          </a:r>
          <a:r>
            <a:rPr lang="en-US" sz="1400" kern="1200" dirty="0" smtClean="0">
              <a:solidFill>
                <a:schemeClr val="bg1"/>
              </a:solidFill>
            </a:rPr>
            <a:t>. </a:t>
          </a:r>
          <a:r>
            <a:rPr lang="en-US" sz="800" kern="1200" dirty="0" smtClean="0"/>
            <a:t/>
          </a:r>
          <a:br>
            <a:rPr lang="en-US" sz="800" kern="1200" dirty="0" smtClean="0"/>
          </a:br>
          <a:endParaRPr lang="fi-FI" sz="800" kern="1200" dirty="0"/>
        </a:p>
      </dsp:txBody>
      <dsp:txXfrm rot="10800000">
        <a:off x="1950789" y="432127"/>
        <a:ext cx="4002216" cy="621252"/>
      </dsp:txXfrm>
    </dsp:sp>
    <dsp:sp modelId="{9788DE03-60DF-40D5-9FB7-FCC66CED637D}">
      <dsp:nvSpPr>
        <dsp:cNvPr id="0" name=""/>
        <dsp:cNvSpPr/>
      </dsp:nvSpPr>
      <dsp:spPr>
        <a:xfrm>
          <a:off x="669431" y="3607"/>
          <a:ext cx="1201179" cy="1077490"/>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BBD4F-BA6B-405B-85A2-3309F8B1BB81}">
      <dsp:nvSpPr>
        <dsp:cNvPr id="0" name=""/>
        <dsp:cNvSpPr/>
      </dsp:nvSpPr>
      <dsp:spPr>
        <a:xfrm rot="10800000">
          <a:off x="1174813" y="1410864"/>
          <a:ext cx="3965497" cy="61225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306"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PUNAINEN: </a:t>
          </a:r>
          <a:r>
            <a:rPr lang="en-US" sz="1400" kern="1200" dirty="0" err="1" smtClean="0">
              <a:solidFill>
                <a:schemeClr val="bg1"/>
              </a:solidFill>
            </a:rPr>
            <a:t>Tunteet</a:t>
          </a:r>
          <a:r>
            <a:rPr lang="en-US" sz="1400" kern="1200" dirty="0" smtClean="0">
              <a:solidFill>
                <a:schemeClr val="bg1"/>
              </a:solidFill>
            </a:rPr>
            <a:t>, </a:t>
          </a:r>
          <a:r>
            <a:rPr lang="en-US" sz="1400" kern="1200" dirty="0" err="1" smtClean="0">
              <a:solidFill>
                <a:schemeClr val="bg1"/>
              </a:solidFill>
            </a:rPr>
            <a:t>intuitio</a:t>
          </a:r>
          <a:r>
            <a:rPr lang="en-US" sz="1400" kern="1200" dirty="0" smtClean="0">
              <a:solidFill>
                <a:schemeClr val="bg1"/>
              </a:solidFill>
            </a:rPr>
            <a:t>, </a:t>
          </a:r>
          <a:r>
            <a:rPr lang="en-US" sz="1400" kern="1200" dirty="0" err="1" smtClean="0">
              <a:solidFill>
                <a:schemeClr val="bg1"/>
              </a:solidFill>
            </a:rPr>
            <a:t>aavistukset</a:t>
          </a:r>
          <a:r>
            <a:rPr lang="en-US" sz="800" kern="1200" dirty="0" smtClean="0"/>
            <a:t/>
          </a:r>
          <a:br>
            <a:rPr lang="en-US" sz="800" kern="1200" dirty="0" smtClean="0"/>
          </a:br>
          <a:endParaRPr lang="fi-FI" sz="800" kern="1200" dirty="0"/>
        </a:p>
      </dsp:txBody>
      <dsp:txXfrm rot="10800000">
        <a:off x="1327877" y="1410864"/>
        <a:ext cx="3812433" cy="612258"/>
      </dsp:txXfrm>
    </dsp:sp>
    <dsp:sp modelId="{23F19952-773E-4C22-8D8A-F5B4D80EFFFD}">
      <dsp:nvSpPr>
        <dsp:cNvPr id="0" name=""/>
        <dsp:cNvSpPr/>
      </dsp:nvSpPr>
      <dsp:spPr>
        <a:xfrm>
          <a:off x="239318" y="1145707"/>
          <a:ext cx="1093247" cy="1082532"/>
        </a:xfrm>
        <a:prstGeom prst="ellipse">
          <a:avLst/>
        </a:prstGeom>
        <a:blipFill dpi="0"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5EA8E-EBC8-4022-A153-7EF0EC5A539C}">
      <dsp:nvSpPr>
        <dsp:cNvPr id="0" name=""/>
        <dsp:cNvSpPr/>
      </dsp:nvSpPr>
      <dsp:spPr>
        <a:xfrm rot="10800000">
          <a:off x="1656799" y="2515734"/>
          <a:ext cx="4033871" cy="86182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306"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MUSTA: </a:t>
          </a:r>
          <a:r>
            <a:rPr lang="en-US" sz="1400" kern="1200" dirty="0" err="1" smtClean="0">
              <a:solidFill>
                <a:schemeClr val="bg1"/>
              </a:solidFill>
            </a:rPr>
            <a:t>Kritisoi</a:t>
          </a:r>
          <a:r>
            <a:rPr lang="en-US" sz="1400" kern="1200" dirty="0" smtClean="0">
              <a:solidFill>
                <a:schemeClr val="bg1"/>
              </a:solidFill>
            </a:rPr>
            <a:t>, </a:t>
          </a:r>
          <a:r>
            <a:rPr lang="en-US" sz="1400" kern="1200" dirty="0" err="1" smtClean="0">
              <a:solidFill>
                <a:schemeClr val="bg1"/>
              </a:solidFill>
            </a:rPr>
            <a:t>kyseenalaista</a:t>
          </a:r>
          <a:r>
            <a:rPr lang="en-US" sz="1400" kern="1200" dirty="0" smtClean="0">
              <a:solidFill>
                <a:schemeClr val="bg1"/>
              </a:solidFill>
            </a:rPr>
            <a:t>, </a:t>
          </a:r>
          <a:r>
            <a:rPr lang="en-US" sz="1400" kern="1200" dirty="0" err="1" smtClean="0">
              <a:solidFill>
                <a:schemeClr val="bg1"/>
              </a:solidFill>
            </a:rPr>
            <a:t>etsi</a:t>
          </a:r>
          <a:r>
            <a:rPr lang="en-US" sz="1400" kern="1200" dirty="0" smtClean="0">
              <a:solidFill>
                <a:schemeClr val="bg1"/>
              </a:solidFill>
            </a:rPr>
            <a:t> </a:t>
          </a:r>
          <a:r>
            <a:rPr lang="en-US" sz="1400" kern="1200" dirty="0" err="1" smtClean="0">
              <a:solidFill>
                <a:schemeClr val="bg1"/>
              </a:solidFill>
            </a:rPr>
            <a:t>heikkouksia</a:t>
          </a:r>
          <a:r>
            <a:rPr lang="en-US" sz="800" kern="1200" dirty="0" smtClean="0"/>
            <a:t/>
          </a:r>
          <a:br>
            <a:rPr lang="en-US" sz="800" kern="1200" dirty="0" smtClean="0"/>
          </a:br>
          <a:endParaRPr lang="fi-FI" sz="800" kern="1200" dirty="0"/>
        </a:p>
      </dsp:txBody>
      <dsp:txXfrm rot="10800000">
        <a:off x="1872254" y="2515734"/>
        <a:ext cx="3818416" cy="861822"/>
      </dsp:txXfrm>
    </dsp:sp>
    <dsp:sp modelId="{53599F8F-F4E2-4DBF-B125-4CB43EB1CA00}">
      <dsp:nvSpPr>
        <dsp:cNvPr id="0" name=""/>
        <dsp:cNvSpPr/>
      </dsp:nvSpPr>
      <dsp:spPr>
        <a:xfrm>
          <a:off x="651271" y="2388785"/>
          <a:ext cx="998469" cy="1035029"/>
        </a:xfrm>
        <a:prstGeom prst="ellipse">
          <a:avLst/>
        </a:prstGeom>
        <a:blipFill dpi="0"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525901-D34F-43D8-A2CB-D544663BC705}">
      <dsp:nvSpPr>
        <dsp:cNvPr id="0" name=""/>
        <dsp:cNvSpPr/>
      </dsp:nvSpPr>
      <dsp:spPr>
        <a:xfrm rot="10800000">
          <a:off x="1708643" y="3636817"/>
          <a:ext cx="3877747" cy="7439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306"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KELTAINEN: Ole </a:t>
          </a:r>
          <a:r>
            <a:rPr lang="en-US" sz="1400" kern="1200" dirty="0" err="1" smtClean="0">
              <a:solidFill>
                <a:schemeClr val="bg1"/>
              </a:solidFill>
            </a:rPr>
            <a:t>optimisti</a:t>
          </a:r>
          <a:r>
            <a:rPr lang="en-US" sz="1400" kern="1200" dirty="0" smtClean="0">
              <a:solidFill>
                <a:schemeClr val="bg1"/>
              </a:solidFill>
            </a:rPr>
            <a:t>. </a:t>
          </a:r>
          <a:r>
            <a:rPr lang="en-US" sz="1400" kern="1200" dirty="0" err="1" smtClean="0">
              <a:solidFill>
                <a:schemeClr val="bg1"/>
              </a:solidFill>
            </a:rPr>
            <a:t>Etsi</a:t>
          </a:r>
          <a:r>
            <a:rPr lang="en-US" sz="1400" kern="1200" dirty="0" smtClean="0">
              <a:solidFill>
                <a:schemeClr val="bg1"/>
              </a:solidFill>
            </a:rPr>
            <a:t> </a:t>
          </a:r>
          <a:r>
            <a:rPr lang="en-US" sz="1400" kern="1200" dirty="0" err="1" smtClean="0">
              <a:solidFill>
                <a:schemeClr val="bg1"/>
              </a:solidFill>
            </a:rPr>
            <a:t>mahdollisuuksia</a:t>
          </a:r>
          <a:r>
            <a:rPr lang="en-US" sz="1400" kern="1200" dirty="0" smtClean="0">
              <a:solidFill>
                <a:schemeClr val="bg1"/>
              </a:solidFill>
            </a:rPr>
            <a:t> ja </a:t>
          </a:r>
          <a:r>
            <a:rPr lang="en-US" sz="1400" kern="1200" dirty="0" err="1" smtClean="0">
              <a:solidFill>
                <a:schemeClr val="bg1"/>
              </a:solidFill>
            </a:rPr>
            <a:t>ratkaisuja</a:t>
          </a:r>
          <a:r>
            <a:rPr lang="en-US" sz="1400" kern="1200" dirty="0" smtClean="0">
              <a:solidFill>
                <a:schemeClr val="bg1"/>
              </a:solidFill>
            </a:rPr>
            <a:t>. </a:t>
          </a:r>
          <a:r>
            <a:rPr lang="en-US" sz="1400" kern="1200" dirty="0" err="1" smtClean="0">
              <a:solidFill>
                <a:schemeClr val="bg1"/>
              </a:solidFill>
            </a:rPr>
            <a:t>Katso</a:t>
          </a:r>
          <a:r>
            <a:rPr lang="en-US" sz="1400" kern="1200" dirty="0" smtClean="0">
              <a:solidFill>
                <a:schemeClr val="bg1"/>
              </a:solidFill>
            </a:rPr>
            <a:t> </a:t>
          </a:r>
          <a:r>
            <a:rPr lang="en-US" sz="1400" kern="1200" dirty="0" err="1" smtClean="0">
              <a:solidFill>
                <a:schemeClr val="bg1"/>
              </a:solidFill>
            </a:rPr>
            <a:t>eteenpäin</a:t>
          </a:r>
          <a:r>
            <a:rPr lang="en-US" sz="1400" kern="1200" dirty="0" smtClean="0">
              <a:solidFill>
                <a:schemeClr val="bg1"/>
              </a:solidFill>
            </a:rPr>
            <a:t>! </a:t>
          </a:r>
          <a:r>
            <a:rPr lang="en-US" sz="800" kern="1200" dirty="0" smtClean="0"/>
            <a:t/>
          </a:r>
          <a:br>
            <a:rPr lang="en-US" sz="800" kern="1200" dirty="0" smtClean="0"/>
          </a:br>
          <a:endParaRPr lang="fi-FI" sz="800" kern="1200" dirty="0"/>
        </a:p>
      </dsp:txBody>
      <dsp:txXfrm rot="10800000">
        <a:off x="1894637" y="3636817"/>
        <a:ext cx="3691753" cy="743976"/>
      </dsp:txXfrm>
    </dsp:sp>
    <dsp:sp modelId="{54C3D7D3-6EE6-4DA5-87F3-74F45A22346E}">
      <dsp:nvSpPr>
        <dsp:cNvPr id="0" name=""/>
        <dsp:cNvSpPr/>
      </dsp:nvSpPr>
      <dsp:spPr>
        <a:xfrm>
          <a:off x="336064" y="3578337"/>
          <a:ext cx="961974" cy="978074"/>
        </a:xfrm>
        <a:prstGeom prst="ellipse">
          <a:avLst/>
        </a:prstGeom>
        <a:blipFill dpi="0"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4C8805-574E-45F4-8B44-C5DAA859C63C}">
      <dsp:nvSpPr>
        <dsp:cNvPr id="0" name=""/>
        <dsp:cNvSpPr/>
      </dsp:nvSpPr>
      <dsp:spPr>
        <a:xfrm rot="10800000">
          <a:off x="1506669" y="4770281"/>
          <a:ext cx="4513130" cy="8239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306"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VIHREÄ: </a:t>
          </a:r>
          <a:r>
            <a:rPr lang="en-US" sz="1400" kern="1200" dirty="0" err="1" smtClean="0">
              <a:solidFill>
                <a:schemeClr val="bg1"/>
              </a:solidFill>
            </a:rPr>
            <a:t>Ideoi</a:t>
          </a:r>
          <a:r>
            <a:rPr lang="en-US" sz="1400" kern="1200" dirty="0" smtClean="0">
              <a:solidFill>
                <a:schemeClr val="bg1"/>
              </a:solidFill>
            </a:rPr>
            <a:t>! Ole </a:t>
          </a:r>
          <a:r>
            <a:rPr lang="en-US" sz="1400" kern="1200" dirty="0" err="1" smtClean="0">
              <a:solidFill>
                <a:schemeClr val="bg1"/>
              </a:solidFill>
            </a:rPr>
            <a:t>luova</a:t>
          </a:r>
          <a:r>
            <a:rPr lang="en-US" sz="1400" kern="1200" dirty="0" smtClean="0">
              <a:solidFill>
                <a:schemeClr val="bg1"/>
              </a:solidFill>
            </a:rPr>
            <a:t> ja </a:t>
          </a:r>
          <a:r>
            <a:rPr lang="en-US" sz="1400" kern="1200" dirty="0" err="1" smtClean="0">
              <a:solidFill>
                <a:schemeClr val="bg1"/>
              </a:solidFill>
            </a:rPr>
            <a:t>hullu</a:t>
          </a:r>
          <a:r>
            <a:rPr lang="en-US" sz="1400" kern="1200" dirty="0" smtClean="0">
              <a:solidFill>
                <a:schemeClr val="bg1"/>
              </a:solidFill>
            </a:rPr>
            <a:t>! </a:t>
          </a:r>
          <a:r>
            <a:rPr lang="en-US" sz="1400" kern="1200" dirty="0" err="1" smtClean="0">
              <a:solidFill>
                <a:schemeClr val="bg1"/>
              </a:solidFill>
            </a:rPr>
            <a:t>Mieti</a:t>
          </a:r>
          <a:r>
            <a:rPr lang="en-US" sz="1400" kern="1200" dirty="0" smtClean="0">
              <a:solidFill>
                <a:schemeClr val="bg1"/>
              </a:solidFill>
            </a:rPr>
            <a:t>, </a:t>
          </a:r>
          <a:r>
            <a:rPr lang="en-US" sz="1400" kern="1200" dirty="0" err="1" smtClean="0">
              <a:solidFill>
                <a:schemeClr val="bg1"/>
              </a:solidFill>
            </a:rPr>
            <a:t>miten</a:t>
          </a:r>
          <a:r>
            <a:rPr lang="en-US" sz="1400" kern="1200" dirty="0" smtClean="0">
              <a:solidFill>
                <a:schemeClr val="bg1"/>
              </a:solidFill>
            </a:rPr>
            <a:t> </a:t>
          </a:r>
          <a:r>
            <a:rPr lang="en-US" sz="1400" kern="1200" dirty="0" err="1" smtClean="0">
              <a:solidFill>
                <a:schemeClr val="bg1"/>
              </a:solidFill>
            </a:rPr>
            <a:t>asiat</a:t>
          </a:r>
          <a:r>
            <a:rPr lang="en-US" sz="1400" kern="1200" dirty="0" smtClean="0">
              <a:solidFill>
                <a:schemeClr val="bg1"/>
              </a:solidFill>
            </a:rPr>
            <a:t> </a:t>
          </a:r>
          <a:r>
            <a:rPr lang="en-US" sz="1400" kern="1200" dirty="0" err="1" smtClean="0">
              <a:solidFill>
                <a:schemeClr val="bg1"/>
              </a:solidFill>
            </a:rPr>
            <a:t>voisi</a:t>
          </a:r>
          <a:r>
            <a:rPr lang="en-US" sz="1400" kern="1200" dirty="0" smtClean="0">
              <a:solidFill>
                <a:schemeClr val="bg1"/>
              </a:solidFill>
            </a:rPr>
            <a:t> </a:t>
          </a:r>
          <a:r>
            <a:rPr lang="en-US" sz="1400" kern="1200" dirty="0" err="1" smtClean="0">
              <a:solidFill>
                <a:schemeClr val="bg1"/>
              </a:solidFill>
            </a:rPr>
            <a:t>tehdä</a:t>
          </a:r>
          <a:r>
            <a:rPr lang="en-US" sz="1400" kern="1200" dirty="0" smtClean="0">
              <a:solidFill>
                <a:schemeClr val="bg1"/>
              </a:solidFill>
            </a:rPr>
            <a:t> </a:t>
          </a:r>
          <a:r>
            <a:rPr lang="en-US" sz="1400" kern="1200" dirty="0" err="1" smtClean="0">
              <a:solidFill>
                <a:schemeClr val="bg1"/>
              </a:solidFill>
            </a:rPr>
            <a:t>vielä</a:t>
          </a:r>
          <a:r>
            <a:rPr lang="en-US" sz="1400" kern="1200" dirty="0" smtClean="0">
              <a:solidFill>
                <a:schemeClr val="bg1"/>
              </a:solidFill>
            </a:rPr>
            <a:t> </a:t>
          </a:r>
          <a:r>
            <a:rPr lang="en-US" sz="1400" kern="1200" dirty="0" err="1" smtClean="0">
              <a:solidFill>
                <a:schemeClr val="bg1"/>
              </a:solidFill>
            </a:rPr>
            <a:t>paremmin</a:t>
          </a:r>
          <a:r>
            <a:rPr lang="en-US" sz="1400" kern="1200" dirty="0" smtClean="0">
              <a:solidFill>
                <a:schemeClr val="bg1"/>
              </a:solidFill>
            </a:rPr>
            <a:t>! </a:t>
          </a:r>
          <a:r>
            <a:rPr lang="en-US" sz="1400" kern="1200" dirty="0" err="1" smtClean="0">
              <a:solidFill>
                <a:schemeClr val="bg1"/>
              </a:solidFill>
            </a:rPr>
            <a:t>Keksi</a:t>
          </a:r>
          <a:r>
            <a:rPr lang="en-US" sz="1400" kern="1200" dirty="0" smtClean="0">
              <a:solidFill>
                <a:schemeClr val="bg1"/>
              </a:solidFill>
            </a:rPr>
            <a:t> </a:t>
          </a:r>
          <a:r>
            <a:rPr lang="en-US" sz="1400" kern="1200" dirty="0" err="1" smtClean="0">
              <a:solidFill>
                <a:schemeClr val="bg1"/>
              </a:solidFill>
            </a:rPr>
            <a:t>vaihtoehtoisia</a:t>
          </a:r>
          <a:r>
            <a:rPr lang="en-US" sz="1400" kern="1200" dirty="0" smtClean="0">
              <a:solidFill>
                <a:schemeClr val="bg1"/>
              </a:solidFill>
            </a:rPr>
            <a:t> </a:t>
          </a:r>
          <a:r>
            <a:rPr lang="en-US" sz="1400" kern="1200" dirty="0" err="1" smtClean="0">
              <a:solidFill>
                <a:schemeClr val="bg1"/>
              </a:solidFill>
            </a:rPr>
            <a:t>tapoja</a:t>
          </a:r>
          <a:r>
            <a:rPr lang="en-US" sz="1400" kern="1200" dirty="0" smtClean="0">
              <a:solidFill>
                <a:schemeClr val="bg1"/>
              </a:solidFill>
            </a:rPr>
            <a:t>!</a:t>
          </a:r>
          <a:r>
            <a:rPr lang="en-US" sz="800" kern="1200" dirty="0" smtClean="0"/>
            <a:t/>
          </a:r>
          <a:br>
            <a:rPr lang="en-US" sz="800" kern="1200" dirty="0" smtClean="0"/>
          </a:br>
          <a:endParaRPr lang="fi-FI" sz="800" kern="1200" dirty="0"/>
        </a:p>
      </dsp:txBody>
      <dsp:txXfrm rot="10800000">
        <a:off x="1712646" y="4770281"/>
        <a:ext cx="4307153" cy="823909"/>
      </dsp:txXfrm>
    </dsp:sp>
    <dsp:sp modelId="{0D19938F-3724-417A-BCEE-0671E609D580}">
      <dsp:nvSpPr>
        <dsp:cNvPr id="0" name=""/>
        <dsp:cNvSpPr/>
      </dsp:nvSpPr>
      <dsp:spPr>
        <a:xfrm>
          <a:off x="638527" y="4627043"/>
          <a:ext cx="969192" cy="1018484"/>
        </a:xfrm>
        <a:prstGeom prst="ellipse">
          <a:avLst/>
        </a:prstGeom>
        <a:blipFill>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D694DD-F5B7-40CC-90F8-EEAE2155CF38}">
      <dsp:nvSpPr>
        <dsp:cNvPr id="0" name=""/>
        <dsp:cNvSpPr/>
      </dsp:nvSpPr>
      <dsp:spPr>
        <a:xfrm rot="10800000">
          <a:off x="1296351" y="5643221"/>
          <a:ext cx="4265414" cy="106270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306" tIns="53340" rIns="99568"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SININEN: </a:t>
          </a:r>
          <a:r>
            <a:rPr lang="en-US" sz="1400" kern="1200" dirty="0" err="1" smtClean="0">
              <a:solidFill>
                <a:schemeClr val="bg1"/>
              </a:solidFill>
            </a:rPr>
            <a:t>Johda</a:t>
          </a:r>
          <a:r>
            <a:rPr lang="en-US" sz="1400" kern="1200" dirty="0" smtClean="0">
              <a:solidFill>
                <a:schemeClr val="bg1"/>
              </a:solidFill>
            </a:rPr>
            <a:t> </a:t>
          </a:r>
          <a:r>
            <a:rPr lang="en-US" sz="1400" kern="1200" dirty="0" err="1" smtClean="0">
              <a:solidFill>
                <a:schemeClr val="bg1"/>
              </a:solidFill>
            </a:rPr>
            <a:t>puhetta</a:t>
          </a:r>
          <a:r>
            <a:rPr lang="en-US" sz="1400" kern="1200" dirty="0" smtClean="0">
              <a:solidFill>
                <a:schemeClr val="bg1"/>
              </a:solidFill>
            </a:rPr>
            <a:t>, </a:t>
          </a:r>
          <a:r>
            <a:rPr lang="en-US" sz="1400" kern="1200" dirty="0" err="1" smtClean="0">
              <a:solidFill>
                <a:schemeClr val="bg1"/>
              </a:solidFill>
            </a:rPr>
            <a:t>ohjaa</a:t>
          </a:r>
          <a:r>
            <a:rPr lang="en-US" sz="1400" kern="1200" dirty="0" smtClean="0">
              <a:solidFill>
                <a:schemeClr val="bg1"/>
              </a:solidFill>
            </a:rPr>
            <a:t> </a:t>
          </a:r>
          <a:r>
            <a:rPr lang="en-US" sz="1400" kern="1200" dirty="0" err="1" smtClean="0">
              <a:solidFill>
                <a:schemeClr val="bg1"/>
              </a:solidFill>
            </a:rPr>
            <a:t>ajattelua</a:t>
          </a:r>
          <a:r>
            <a:rPr lang="en-US" sz="1400" kern="1200" dirty="0" smtClean="0">
              <a:solidFill>
                <a:schemeClr val="bg1"/>
              </a:solidFill>
            </a:rPr>
            <a:t>, </a:t>
          </a:r>
          <a:r>
            <a:rPr lang="en-US" sz="1400" kern="1200" dirty="0" err="1" smtClean="0">
              <a:solidFill>
                <a:schemeClr val="bg1"/>
              </a:solidFill>
            </a:rPr>
            <a:t>hallitse</a:t>
          </a:r>
          <a:r>
            <a:rPr lang="en-US" sz="1400" kern="1200" dirty="0" smtClean="0">
              <a:solidFill>
                <a:schemeClr val="bg1"/>
              </a:solidFill>
            </a:rPr>
            <a:t> </a:t>
          </a:r>
          <a:r>
            <a:rPr lang="en-US" sz="1400" kern="1200" dirty="0" err="1" smtClean="0">
              <a:solidFill>
                <a:schemeClr val="bg1"/>
              </a:solidFill>
            </a:rPr>
            <a:t>hattuja</a:t>
          </a:r>
          <a:r>
            <a:rPr lang="en-US" sz="1400" kern="1200" dirty="0" smtClean="0">
              <a:solidFill>
                <a:schemeClr val="bg1"/>
              </a:solidFill>
            </a:rPr>
            <a:t>, </a:t>
          </a:r>
          <a:r>
            <a:rPr lang="en-US" sz="1400" kern="1200" dirty="0" err="1" smtClean="0">
              <a:solidFill>
                <a:schemeClr val="bg1"/>
              </a:solidFill>
            </a:rPr>
            <a:t>kontrolloi</a:t>
          </a:r>
          <a:r>
            <a:rPr lang="en-US" sz="1400" kern="1200" dirty="0" smtClean="0">
              <a:solidFill>
                <a:schemeClr val="bg1"/>
              </a:solidFill>
            </a:rPr>
            <a:t> </a:t>
          </a:r>
          <a:r>
            <a:rPr lang="en-US" sz="1400" kern="1200" dirty="0" err="1" smtClean="0">
              <a:solidFill>
                <a:schemeClr val="bg1"/>
              </a:solidFill>
            </a:rPr>
            <a:t>keskustelua</a:t>
          </a:r>
          <a:r>
            <a:rPr lang="en-US" sz="1400" kern="1200" dirty="0" smtClean="0">
              <a:solidFill>
                <a:schemeClr val="bg1"/>
              </a:solidFill>
            </a:rPr>
            <a:t>. </a:t>
          </a:r>
          <a:r>
            <a:rPr lang="en-US" sz="1400" kern="1200" dirty="0" err="1" smtClean="0">
              <a:solidFill>
                <a:schemeClr val="bg1"/>
              </a:solidFill>
            </a:rPr>
            <a:t>Huomioi</a:t>
          </a:r>
          <a:r>
            <a:rPr lang="en-US" sz="1400" kern="1200" dirty="0" smtClean="0">
              <a:solidFill>
                <a:schemeClr val="bg1"/>
              </a:solidFill>
            </a:rPr>
            <a:t> ja </a:t>
          </a:r>
          <a:r>
            <a:rPr lang="en-US" sz="1400" kern="1200" dirty="0" err="1" smtClean="0">
              <a:solidFill>
                <a:schemeClr val="bg1"/>
              </a:solidFill>
            </a:rPr>
            <a:t>kirjoita</a:t>
          </a:r>
          <a:r>
            <a:rPr lang="en-US" sz="1400" kern="1200" dirty="0" smtClean="0">
              <a:solidFill>
                <a:schemeClr val="bg1"/>
              </a:solidFill>
            </a:rPr>
            <a:t> </a:t>
          </a:r>
          <a:r>
            <a:rPr lang="en-US" sz="1400" kern="1200" dirty="0" err="1" smtClean="0">
              <a:solidFill>
                <a:schemeClr val="bg1"/>
              </a:solidFill>
            </a:rPr>
            <a:t>ylös</a:t>
          </a:r>
          <a:r>
            <a:rPr lang="en-US" sz="1400" kern="1200" dirty="0" smtClean="0">
              <a:solidFill>
                <a:schemeClr val="bg1"/>
              </a:solidFill>
            </a:rPr>
            <a:t> </a:t>
          </a:r>
          <a:r>
            <a:rPr lang="en-US" sz="1400" kern="1200" dirty="0" err="1" smtClean="0">
              <a:solidFill>
                <a:schemeClr val="bg1"/>
              </a:solidFill>
            </a:rPr>
            <a:t>kaikki</a:t>
          </a:r>
          <a:r>
            <a:rPr lang="en-US" sz="1400" kern="1200" dirty="0" smtClean="0">
              <a:solidFill>
                <a:schemeClr val="bg1"/>
              </a:solidFill>
            </a:rPr>
            <a:t> </a:t>
          </a:r>
          <a:r>
            <a:rPr lang="en-US" sz="1400" kern="1200" dirty="0" err="1" smtClean="0">
              <a:solidFill>
                <a:schemeClr val="bg1"/>
              </a:solidFill>
            </a:rPr>
            <a:t>ajatukset</a:t>
          </a:r>
          <a:r>
            <a:rPr lang="en-US" sz="1400" kern="1200" dirty="0" smtClean="0">
              <a:solidFill>
                <a:schemeClr val="bg1"/>
              </a:solidFill>
            </a:rPr>
            <a:t> ja </a:t>
          </a:r>
          <a:r>
            <a:rPr lang="en-US" sz="1400" kern="1200" dirty="0" err="1" smtClean="0">
              <a:solidFill>
                <a:schemeClr val="bg1"/>
              </a:solidFill>
            </a:rPr>
            <a:t>näkökulmat</a:t>
          </a:r>
          <a:r>
            <a:rPr lang="en-US" sz="1400" kern="1200" dirty="0" smtClean="0">
              <a:solidFill>
                <a:schemeClr val="bg1"/>
              </a:solidFill>
            </a:rPr>
            <a:t>. </a:t>
          </a:r>
          <a:r>
            <a:rPr lang="en-US" sz="1400" kern="1200" dirty="0" err="1" smtClean="0">
              <a:solidFill>
                <a:schemeClr val="bg1"/>
              </a:solidFill>
            </a:rPr>
            <a:t>Vedä</a:t>
          </a:r>
          <a:r>
            <a:rPr lang="en-US" sz="1400" kern="1200" dirty="0" smtClean="0">
              <a:solidFill>
                <a:schemeClr val="bg1"/>
              </a:solidFill>
            </a:rPr>
            <a:t> </a:t>
          </a:r>
          <a:r>
            <a:rPr lang="en-US" sz="1400" kern="1200" dirty="0" err="1" smtClean="0">
              <a:solidFill>
                <a:schemeClr val="bg1"/>
              </a:solidFill>
            </a:rPr>
            <a:t>yhteen</a:t>
          </a:r>
          <a:r>
            <a:rPr lang="en-US" sz="1400" kern="1200" dirty="0" smtClean="0">
              <a:solidFill>
                <a:schemeClr val="bg1"/>
              </a:solidFill>
            </a:rPr>
            <a:t>. </a:t>
          </a:r>
          <a:endParaRPr lang="fi-FI" sz="1400" kern="1200" dirty="0">
            <a:solidFill>
              <a:schemeClr val="bg1"/>
            </a:solidFill>
          </a:endParaRPr>
        </a:p>
      </dsp:txBody>
      <dsp:txXfrm rot="10800000">
        <a:off x="1562027" y="5643221"/>
        <a:ext cx="3999738" cy="1062703"/>
      </dsp:txXfrm>
    </dsp:sp>
    <dsp:sp modelId="{F68AB13B-01B2-4786-B5ED-C17394B4884A}">
      <dsp:nvSpPr>
        <dsp:cNvPr id="0" name=""/>
        <dsp:cNvSpPr/>
      </dsp:nvSpPr>
      <dsp:spPr>
        <a:xfrm>
          <a:off x="207819" y="5641725"/>
          <a:ext cx="1057706" cy="1096287"/>
        </a:xfrm>
        <a:prstGeom prst="ellipse">
          <a:avLst/>
        </a:prstGeom>
        <a:blipFill dpi="0" rotWithShape="1">
          <a:blip xmlns:r="http://schemas.openxmlformats.org/officeDocument/2006/relationships" r:embed="rId6"/>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4BD97-6E33-43E4-8AB0-9C3C100310A1}" type="datetimeFigureOut">
              <a:rPr lang="fi-FI" smtClean="0"/>
              <a:t>19.1.2018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9E797-001B-4BA1-9C52-C1053FA8A831}" type="slidenum">
              <a:rPr lang="fi-FI" smtClean="0"/>
              <a:t>‹#›</a:t>
            </a:fld>
            <a:endParaRPr lang="fi-FI"/>
          </a:p>
        </p:txBody>
      </p:sp>
    </p:spTree>
    <p:extLst>
      <p:ext uri="{BB962C8B-B14F-4D97-AF65-F5344CB8AC3E}">
        <p14:creationId xmlns:p14="http://schemas.microsoft.com/office/powerpoint/2010/main" val="97303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oimeen.humak.fi/"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1</a:t>
            </a:fld>
            <a:endParaRPr lang="fi-FI"/>
          </a:p>
        </p:txBody>
      </p:sp>
    </p:spTree>
    <p:extLst>
      <p:ext uri="{BB962C8B-B14F-4D97-AF65-F5344CB8AC3E}">
        <p14:creationId xmlns:p14="http://schemas.microsoft.com/office/powerpoint/2010/main" val="351435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4.2 Menetelmien jakaminen (dia 10)</a:t>
            </a:r>
            <a:endParaRPr lang="fi-FI"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i-FI" sz="1200" kern="1200" dirty="0" smtClean="0">
                <a:solidFill>
                  <a:schemeClr val="tx1"/>
                </a:solidFill>
                <a:effectLst/>
                <a:latin typeface="+mn-lt"/>
                <a:ea typeface="+mn-ea"/>
                <a:cs typeface="+mn-cs"/>
              </a:rPr>
              <a:t>Kun osallistujat ovat saaneet listattua menetelmiä on aika jakaa tiedot muille. </a:t>
            </a:r>
            <a:r>
              <a:rPr lang="fi-FI" sz="1200" kern="1200" dirty="0" err="1" smtClean="0">
                <a:solidFill>
                  <a:schemeClr val="tx1"/>
                </a:solidFill>
                <a:effectLst/>
                <a:latin typeface="+mn-lt"/>
                <a:ea typeface="+mn-ea"/>
                <a:cs typeface="+mn-cs"/>
              </a:rPr>
              <a:t>Fläpille</a:t>
            </a:r>
            <a:r>
              <a:rPr lang="fi-FI" sz="1200" kern="1200" dirty="0" smtClean="0">
                <a:solidFill>
                  <a:schemeClr val="tx1"/>
                </a:solidFill>
                <a:effectLst/>
                <a:latin typeface="+mn-lt"/>
                <a:ea typeface="+mn-ea"/>
                <a:cs typeface="+mn-cs"/>
              </a:rPr>
              <a:t> tai </a:t>
            </a:r>
            <a:r>
              <a:rPr lang="fi-FI" sz="1200" kern="1200" dirty="0" err="1" smtClean="0">
                <a:solidFill>
                  <a:schemeClr val="tx1"/>
                </a:solidFill>
                <a:effectLst/>
                <a:latin typeface="+mn-lt"/>
                <a:ea typeface="+mn-ea"/>
                <a:cs typeface="+mn-cs"/>
              </a:rPr>
              <a:t>Padletille</a:t>
            </a:r>
            <a:r>
              <a:rPr lang="fi-FI" sz="1200" kern="1200" dirty="0" smtClean="0">
                <a:solidFill>
                  <a:schemeClr val="tx1"/>
                </a:solidFill>
                <a:effectLst/>
                <a:latin typeface="+mn-lt"/>
                <a:ea typeface="+mn-ea"/>
                <a:cs typeface="+mn-cs"/>
              </a:rPr>
              <a:t> kirjoitetut menetelmät eivät suoraan avaudu kaikille.</a:t>
            </a:r>
          </a:p>
          <a:p>
            <a:pPr marL="171450" indent="-171450">
              <a:buFont typeface="Arial" panose="020B0604020202020204" pitchFamily="34" charset="0"/>
              <a:buChar char="•"/>
            </a:pPr>
            <a:r>
              <a:rPr lang="fi-FI" sz="1200" kern="1200" dirty="0" smtClean="0">
                <a:solidFill>
                  <a:schemeClr val="tx1"/>
                </a:solidFill>
                <a:effectLst/>
                <a:latin typeface="+mn-lt"/>
                <a:ea typeface="+mn-ea"/>
                <a:cs typeface="+mn-cs"/>
              </a:rPr>
              <a:t>Käykää läpi miten tämä menetelmä on toteutettu ja mihin sitä voisi soveltaa?</a:t>
            </a:r>
          </a:p>
          <a:p>
            <a:pPr marL="171450" indent="-171450">
              <a:buFont typeface="Arial" panose="020B0604020202020204" pitchFamily="34" charset="0"/>
              <a:buChar char="•"/>
            </a:pPr>
            <a:r>
              <a:rPr lang="fi-FI" sz="1200" kern="1200" dirty="0" smtClean="0">
                <a:solidFill>
                  <a:schemeClr val="tx1"/>
                </a:solidFill>
                <a:effectLst/>
                <a:latin typeface="+mn-lt"/>
                <a:ea typeface="+mn-ea"/>
                <a:cs typeface="+mn-cs"/>
              </a:rPr>
              <a:t>Jos menetelmiä on listattu paljon, valitkaa mielenkiintoisimmat esiteltäviksi.</a:t>
            </a:r>
          </a:p>
          <a:p>
            <a:pPr marL="171450" indent="-171450">
              <a:buFont typeface="Arial" panose="020B0604020202020204" pitchFamily="34" charset="0"/>
              <a:buChar char="•"/>
            </a:pPr>
            <a:r>
              <a:rPr lang="fi-FI" sz="1200" kern="1200" dirty="0" smtClean="0">
                <a:solidFill>
                  <a:schemeClr val="tx1"/>
                </a:solidFill>
                <a:effectLst/>
                <a:latin typeface="+mn-lt"/>
                <a:ea typeface="+mn-ea"/>
                <a:cs typeface="+mn-cs"/>
              </a:rPr>
              <a:t>Muistuta, että parhaat menetelmät ovat usein helpoimpia toteuttaa.</a:t>
            </a:r>
          </a:p>
          <a:p>
            <a:pPr marL="171450" indent="-171450">
              <a:buFont typeface="Arial" panose="020B0604020202020204" pitchFamily="34" charset="0"/>
              <a:buChar char="•"/>
            </a:pPr>
            <a:r>
              <a:rPr lang="fi-FI" sz="1200" kern="1200" dirty="0" smtClean="0">
                <a:solidFill>
                  <a:schemeClr val="tx1"/>
                </a:solidFill>
                <a:effectLst/>
                <a:latin typeface="+mn-lt"/>
                <a:ea typeface="+mn-ea"/>
                <a:cs typeface="+mn-cs"/>
              </a:rPr>
              <a:t>Lopuksi pyydä osallistujia valitsemaan listalta 1-2 menetelmää, joita haluavat kokeilla lähiviikkojen aikana.</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4C29E797-001B-4BA1-9C52-C1053FA8A831}" type="slidenum">
              <a:rPr lang="fi-FI" smtClean="0"/>
              <a:t>10</a:t>
            </a:fld>
            <a:endParaRPr lang="fi-FI"/>
          </a:p>
        </p:txBody>
      </p:sp>
    </p:spTree>
    <p:extLst>
      <p:ext uri="{BB962C8B-B14F-4D97-AF65-F5344CB8AC3E}">
        <p14:creationId xmlns:p14="http://schemas.microsoft.com/office/powerpoint/2010/main" val="204089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5. Toiminnallisen oppitunnin suunnittelu (diat 11-12)</a:t>
            </a:r>
            <a:endParaRPr lang="fi-FI" sz="1200" kern="1200" dirty="0" smtClean="0">
              <a:solidFill>
                <a:schemeClr val="tx1"/>
              </a:solidFill>
              <a:effectLst/>
              <a:latin typeface="+mn-lt"/>
              <a:ea typeface="+mn-ea"/>
              <a:cs typeface="+mn-cs"/>
            </a:endParaRPr>
          </a:p>
          <a:p>
            <a:endParaRPr lang="fi-FI" sz="1200" b="1"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Kesto:</a:t>
            </a:r>
            <a:r>
              <a:rPr lang="fi-FI" sz="1200" kern="1200" dirty="0" smtClean="0">
                <a:solidFill>
                  <a:schemeClr val="tx1"/>
                </a:solidFill>
                <a:effectLst/>
                <a:latin typeface="+mn-lt"/>
                <a:ea typeface="+mn-ea"/>
                <a:cs typeface="+mn-cs"/>
              </a:rPr>
              <a:t> 40 - 80 min</a:t>
            </a:r>
          </a:p>
          <a:p>
            <a:r>
              <a:rPr lang="fi-FI" sz="1200" b="1" kern="1200" dirty="0" smtClean="0">
                <a:solidFill>
                  <a:schemeClr val="tx1"/>
                </a:solidFill>
                <a:effectLst/>
                <a:latin typeface="+mn-lt"/>
                <a:ea typeface="+mn-ea"/>
                <a:cs typeface="+mn-cs"/>
              </a:rPr>
              <a:t>Tavoite:</a:t>
            </a:r>
            <a:r>
              <a:rPr lang="fi-FI" sz="1200" kern="1200" dirty="0" smtClean="0">
                <a:solidFill>
                  <a:schemeClr val="tx1"/>
                </a:solidFill>
                <a:effectLst/>
                <a:latin typeface="+mn-lt"/>
                <a:ea typeface="+mn-ea"/>
                <a:cs typeface="+mn-cs"/>
              </a:rPr>
              <a:t> Suunnitella toiminnallinen oppitunti </a:t>
            </a:r>
          </a:p>
          <a:p>
            <a:r>
              <a:rPr lang="fi-FI" sz="1200" b="1" kern="1200" dirty="0" smtClean="0">
                <a:solidFill>
                  <a:schemeClr val="tx1"/>
                </a:solidFill>
                <a:effectLst/>
                <a:latin typeface="+mn-lt"/>
                <a:ea typeface="+mn-ea"/>
                <a:cs typeface="+mn-cs"/>
              </a:rPr>
              <a:t>Toimintaohjeet: </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Opettajilla on usein paljon ideoita toiminnallisista oppitunneista, joita haluaisivat toteuttaa. Useimmiten aikaa suunnitteluun ei kuitenkaan ole. </a:t>
            </a:r>
          </a:p>
          <a:p>
            <a:r>
              <a:rPr lang="fi-FI" sz="1200" kern="1200" dirty="0" smtClean="0">
                <a:solidFill>
                  <a:schemeClr val="tx1"/>
                </a:solidFill>
                <a:effectLst/>
                <a:latin typeface="+mn-lt"/>
                <a:ea typeface="+mn-ea"/>
                <a:cs typeface="+mn-cs"/>
              </a:rPr>
              <a:t>Tämän tehtävän tavoitteena on antaa yksilölle tai ryhmälle aikaa tehdä suunnittelu. Tehtävässä tulee painottaa sitä, että jokainen ymmärtää </a:t>
            </a:r>
            <a:r>
              <a:rPr lang="fi-FI" sz="1200" kern="1200" dirty="0" err="1" smtClean="0">
                <a:solidFill>
                  <a:schemeClr val="tx1"/>
                </a:solidFill>
                <a:effectLst/>
                <a:latin typeface="+mn-lt"/>
                <a:ea typeface="+mn-ea"/>
                <a:cs typeface="+mn-cs"/>
              </a:rPr>
              <a:t>toiminnallisuuden</a:t>
            </a:r>
            <a:r>
              <a:rPr lang="fi-FI" sz="1200" kern="1200" dirty="0" smtClean="0">
                <a:solidFill>
                  <a:schemeClr val="tx1"/>
                </a:solidFill>
                <a:effectLst/>
                <a:latin typeface="+mn-lt"/>
                <a:ea typeface="+mn-ea"/>
                <a:cs typeface="+mn-cs"/>
              </a:rPr>
              <a:t> hieman eri tavalla eikä yhtä oikeaa tapaa ole olemassa. Jos opiskelijan peppu saadaan nousemaan ylös penkistä oppitunnin aikana, on osa tavoitteesta jo toteutunut.</a:t>
            </a:r>
          </a:p>
          <a:p>
            <a:r>
              <a:rPr lang="fi-FI" sz="1200" kern="1200" dirty="0" smtClean="0">
                <a:solidFill>
                  <a:schemeClr val="tx1"/>
                </a:solidFill>
                <a:effectLst/>
                <a:latin typeface="+mn-lt"/>
                <a:ea typeface="+mn-ea"/>
                <a:cs typeface="+mn-cs"/>
              </a:rPr>
              <a:t>Jos koululla on olemassa yhteinen foorumi menetelmien jakoon, tehdään suunnitelma sen mukaan. Muutoin suunnitelman voi tehdä haluamalleen alustalle. Tärkeää on kuitenkin se, että idean voi tarvittaessa jakaa sähköisesti. </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4C29E797-001B-4BA1-9C52-C1053FA8A831}" type="slidenum">
              <a:rPr lang="fi-FI" smtClean="0"/>
              <a:t>11</a:t>
            </a:fld>
            <a:endParaRPr lang="fi-FI"/>
          </a:p>
        </p:txBody>
      </p:sp>
    </p:spTree>
    <p:extLst>
      <p:ext uri="{BB962C8B-B14F-4D97-AF65-F5344CB8AC3E}">
        <p14:creationId xmlns:p14="http://schemas.microsoft.com/office/powerpoint/2010/main" val="211384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5.1 Oppitunnin esittely ja keskustelu (dia 12)</a:t>
            </a:r>
            <a:endParaRPr lang="fi-FI"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Voiko samaa menetelmää soveltaa muihin aineisiin?</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Kuinka oppituntia voisi kehittää?</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(Kuinka </a:t>
            </a:r>
            <a:r>
              <a:rPr lang="fi-FI" sz="1200" kern="1200" dirty="0" smtClean="0">
                <a:solidFill>
                  <a:schemeClr val="tx1"/>
                </a:solidFill>
                <a:effectLst/>
                <a:latin typeface="+mn-lt"/>
                <a:ea typeface="+mn-ea"/>
                <a:cs typeface="+mn-cs"/>
              </a:rPr>
              <a:t>arviointia voisi kehittää</a:t>
            </a:r>
            <a:r>
              <a:rPr lang="fi-FI" sz="1200" kern="1200" dirty="0" smtClean="0">
                <a:solidFill>
                  <a:schemeClr val="tx1"/>
                </a:solidFill>
                <a:effectLst/>
                <a:latin typeface="+mn-lt"/>
                <a:ea typeface="+mn-ea"/>
                <a:cs typeface="+mn-cs"/>
              </a:rPr>
              <a:t>?)</a:t>
            </a:r>
            <a:endParaRPr lang="fi-FI" sz="1200" kern="1200" dirty="0" smtClean="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12</a:t>
            </a:fld>
            <a:endParaRPr lang="fi-FI"/>
          </a:p>
        </p:txBody>
      </p:sp>
    </p:spTree>
    <p:extLst>
      <p:ext uri="{BB962C8B-B14F-4D97-AF65-F5344CB8AC3E}">
        <p14:creationId xmlns:p14="http://schemas.microsoft.com/office/powerpoint/2010/main" val="109309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6. Kuinka kehitetään toiminnallista opettamista koulullamme? (Diat 13-16)</a:t>
            </a:r>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Kesto: </a:t>
            </a:r>
            <a:r>
              <a:rPr lang="fi-FI" sz="1200" kern="1200" dirty="0" smtClean="0">
                <a:solidFill>
                  <a:schemeClr val="tx1"/>
                </a:solidFill>
                <a:effectLst/>
                <a:latin typeface="+mn-lt"/>
                <a:ea typeface="+mn-ea"/>
                <a:cs typeface="+mn-cs"/>
              </a:rPr>
              <a:t>40 - 80 minuuttia</a:t>
            </a:r>
          </a:p>
          <a:p>
            <a:r>
              <a:rPr lang="fi-FI" sz="1200" b="1" kern="1200" dirty="0" smtClean="0">
                <a:solidFill>
                  <a:schemeClr val="tx1"/>
                </a:solidFill>
                <a:effectLst/>
                <a:latin typeface="+mn-lt"/>
                <a:ea typeface="+mn-ea"/>
                <a:cs typeface="+mn-cs"/>
              </a:rPr>
              <a:t>Tavoite: </a:t>
            </a:r>
            <a:r>
              <a:rPr lang="fi-FI" sz="1200" kern="1200" dirty="0" smtClean="0">
                <a:solidFill>
                  <a:schemeClr val="tx1"/>
                </a:solidFill>
                <a:effectLst/>
                <a:latin typeface="+mn-lt"/>
                <a:ea typeface="+mn-ea"/>
                <a:cs typeface="+mn-cs"/>
              </a:rPr>
              <a:t>Valmistella toimiva ehdotus kuinka kehitetään toiminnallista opettamista koulullamme. </a:t>
            </a:r>
          </a:p>
          <a:p>
            <a:r>
              <a:rPr lang="fi-FI" sz="1200" b="1" kern="1200" dirty="0" smtClean="0">
                <a:solidFill>
                  <a:schemeClr val="tx1"/>
                </a:solidFill>
                <a:effectLst/>
                <a:latin typeface="+mn-lt"/>
                <a:ea typeface="+mn-ea"/>
                <a:cs typeface="+mn-cs"/>
              </a:rPr>
              <a:t>Toimintaohjeet:</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Esityksessä on kaksi eri vaihtoehtoa kuinka lähteä tekemään ehdotusta: Kuusi hattua – menetelmä ja perinteinen Aivoriihi – menetelmä. Valitkaa millaisella suunnittelutyökalulla lähdette etenemään.</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4C29E797-001B-4BA1-9C52-C1053FA8A831}" type="slidenum">
              <a:rPr lang="fi-FI" smtClean="0"/>
              <a:t>13</a:t>
            </a:fld>
            <a:endParaRPr lang="fi-FI"/>
          </a:p>
        </p:txBody>
      </p:sp>
    </p:spTree>
    <p:extLst>
      <p:ext uri="{BB962C8B-B14F-4D97-AF65-F5344CB8AC3E}">
        <p14:creationId xmlns:p14="http://schemas.microsoft.com/office/powerpoint/2010/main" val="79406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6.1 Muilta kouluilta varastettuja ideoita (dia 14)</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Suunnitelmien ja ehdotusten ei tarvitse olla isoja ja monimutkaisia. Pyrkikää saamaan ehdotus, joka on mahdollista toteuttaa teidän koulullanne.</a:t>
            </a:r>
          </a:p>
          <a:p>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14</a:t>
            </a:fld>
            <a:endParaRPr lang="fi-FI"/>
          </a:p>
        </p:txBody>
      </p:sp>
    </p:spTree>
    <p:extLst>
      <p:ext uri="{BB962C8B-B14F-4D97-AF65-F5344CB8AC3E}">
        <p14:creationId xmlns:p14="http://schemas.microsoft.com/office/powerpoint/2010/main" val="406551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6.2 Kuusi hattua – menetelmä (dia 15)</a:t>
            </a:r>
            <a:endParaRPr lang="fi-FI" sz="11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Toimintaohjeet: </a:t>
            </a:r>
            <a:endParaRPr lang="fi-FI" sz="1100" kern="1200" dirty="0" smtClean="0">
              <a:solidFill>
                <a:schemeClr val="tx1"/>
              </a:solidFill>
              <a:effectLst/>
              <a:latin typeface="+mn-lt"/>
              <a:ea typeface="+mn-ea"/>
              <a:cs typeface="+mn-cs"/>
            </a:endParaRPr>
          </a:p>
          <a:p>
            <a:pPr lvl="0"/>
            <a:r>
              <a:rPr lang="fi-FI" sz="1200" kern="1200" dirty="0" smtClean="0">
                <a:solidFill>
                  <a:schemeClr val="tx1"/>
                </a:solidFill>
                <a:effectLst/>
                <a:latin typeface="+mn-lt"/>
                <a:ea typeface="+mn-ea"/>
                <a:cs typeface="+mn-cs"/>
              </a:rPr>
              <a:t>Ota itsellesi sininen hattu ja johda puhetta. </a:t>
            </a:r>
          </a:p>
          <a:p>
            <a:pPr lvl="0"/>
            <a:r>
              <a:rPr lang="fi-FI" sz="1200" kern="1200" dirty="0" smtClean="0">
                <a:solidFill>
                  <a:schemeClr val="tx1"/>
                </a:solidFill>
                <a:effectLst/>
                <a:latin typeface="+mn-lt"/>
                <a:ea typeface="+mn-ea"/>
                <a:cs typeface="+mn-cs"/>
              </a:rPr>
              <a:t>Käy läpi aihe ja tarkentakaa aluksi millaista ehdotusta haluatte lähteä muokkaamaan, ks. esimerkki.</a:t>
            </a:r>
          </a:p>
          <a:p>
            <a:pPr lvl="1"/>
            <a:r>
              <a:rPr lang="fi-FI" sz="1200" kern="1200" dirty="0" smtClean="0">
                <a:solidFill>
                  <a:schemeClr val="tx1"/>
                </a:solidFill>
                <a:effectLst/>
                <a:latin typeface="+mn-lt"/>
                <a:ea typeface="+mn-ea"/>
                <a:cs typeface="+mn-cs"/>
              </a:rPr>
              <a:t>Fyysisen aktiivisuuden lisääminen</a:t>
            </a:r>
          </a:p>
          <a:p>
            <a:pPr lvl="1"/>
            <a:r>
              <a:rPr lang="fi-FI" sz="1200" kern="1200" dirty="0" smtClean="0">
                <a:solidFill>
                  <a:schemeClr val="tx1"/>
                </a:solidFill>
                <a:effectLst/>
                <a:latin typeface="+mn-lt"/>
                <a:ea typeface="+mn-ea"/>
                <a:cs typeface="+mn-cs"/>
              </a:rPr>
              <a:t>Hyvinvoinnin lisääminen</a:t>
            </a:r>
          </a:p>
          <a:p>
            <a:pPr lvl="1"/>
            <a:r>
              <a:rPr lang="fi-FI" sz="1200" kern="1200" dirty="0" smtClean="0">
                <a:solidFill>
                  <a:schemeClr val="tx1"/>
                </a:solidFill>
                <a:effectLst/>
                <a:latin typeface="+mn-lt"/>
                <a:ea typeface="+mn-ea"/>
                <a:cs typeface="+mn-cs"/>
              </a:rPr>
              <a:t>Toiminnallisen opettamisen lisääminen kouluarjessa </a:t>
            </a:r>
          </a:p>
          <a:p>
            <a:pPr lvl="0"/>
            <a:r>
              <a:rPr lang="fi-FI" sz="1200" kern="1200" dirty="0" smtClean="0">
                <a:solidFill>
                  <a:schemeClr val="tx1"/>
                </a:solidFill>
                <a:effectLst/>
                <a:latin typeface="+mn-lt"/>
                <a:ea typeface="+mn-ea"/>
                <a:cs typeface="+mn-cs"/>
              </a:rPr>
              <a:t>Käykää hatut läpi yksi kerrallaan </a:t>
            </a:r>
          </a:p>
          <a:p>
            <a:pPr lvl="0"/>
            <a:r>
              <a:rPr lang="fi-FI" sz="1200" kern="1200" dirty="0" smtClean="0">
                <a:solidFill>
                  <a:schemeClr val="tx1"/>
                </a:solidFill>
                <a:effectLst/>
                <a:latin typeface="+mn-lt"/>
                <a:ea typeface="+mn-ea"/>
                <a:cs typeface="+mn-cs"/>
              </a:rPr>
              <a:t>Jaa hatut</a:t>
            </a:r>
            <a:r>
              <a:rPr lang="fi-FI" sz="1200" kern="1200" baseline="0" dirty="0" smtClean="0">
                <a:solidFill>
                  <a:schemeClr val="tx1"/>
                </a:solidFill>
                <a:effectLst/>
                <a:latin typeface="+mn-lt"/>
                <a:ea typeface="+mn-ea"/>
                <a:cs typeface="+mn-cs"/>
              </a:rPr>
              <a:t> eri henkilöille tai ryhmille</a:t>
            </a:r>
            <a:endParaRPr lang="fi-FI" sz="1200" kern="1200" dirty="0" smtClean="0">
              <a:solidFill>
                <a:schemeClr val="tx1"/>
              </a:solidFill>
              <a:effectLst/>
              <a:latin typeface="+mn-lt"/>
              <a:ea typeface="+mn-ea"/>
              <a:cs typeface="+mn-cs"/>
            </a:endParaRPr>
          </a:p>
          <a:p>
            <a:pPr lvl="0"/>
            <a:r>
              <a:rPr lang="fi-FI" sz="1200" kern="1200" dirty="0" smtClean="0">
                <a:solidFill>
                  <a:schemeClr val="tx1"/>
                </a:solidFill>
                <a:effectLst/>
                <a:latin typeface="+mn-lt"/>
                <a:ea typeface="+mn-ea"/>
                <a:cs typeface="+mn-cs"/>
              </a:rPr>
              <a:t>Jos ryhmä on yli 15 hlö, voitte jakaantua kahteen eri ryhmään aiheen tarkentamisen jälkeen.</a:t>
            </a:r>
          </a:p>
          <a:p>
            <a:r>
              <a:rPr lang="fi-FI" sz="1200" kern="1200" dirty="0" smtClean="0">
                <a:solidFill>
                  <a:schemeClr val="tx1"/>
                </a:solidFill>
                <a:effectLst/>
                <a:latin typeface="+mn-lt"/>
                <a:ea typeface="+mn-ea"/>
                <a:cs typeface="+mn-cs"/>
              </a:rPr>
              <a:t>ESIMERKKI</a:t>
            </a:r>
            <a:endParaRPr lang="fi-FI" sz="11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Kokouksessa mietitään fyysisen aktiivisuuden lisäämistä oppilaille, joissa kaikilla olisi mahdollista osallistua.</a:t>
            </a:r>
            <a:endParaRPr lang="fi-FI" sz="11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Arvioidaan tehtyä ehdotusta: </a:t>
            </a:r>
            <a:endParaRPr lang="fi-FI" sz="1100" kern="1200" dirty="0" smtClean="0">
              <a:solidFill>
                <a:schemeClr val="tx1"/>
              </a:solidFill>
              <a:effectLst/>
              <a:latin typeface="+mn-lt"/>
              <a:ea typeface="+mn-ea"/>
              <a:cs typeface="+mn-cs"/>
            </a:endParaRPr>
          </a:p>
          <a:p>
            <a:pPr lvl="0"/>
            <a:r>
              <a:rPr lang="fi-FI" sz="1200" b="1" kern="1200" dirty="0" smtClean="0">
                <a:solidFill>
                  <a:schemeClr val="tx1"/>
                </a:solidFill>
                <a:effectLst/>
                <a:latin typeface="+mn-lt"/>
                <a:ea typeface="+mn-ea"/>
                <a:cs typeface="+mn-cs"/>
              </a:rPr>
              <a:t>Valkoisen hatun </a:t>
            </a:r>
            <a:r>
              <a:rPr lang="fi-FI" sz="1200" kern="1200" dirty="0" smtClean="0">
                <a:solidFill>
                  <a:schemeClr val="tx1"/>
                </a:solidFill>
                <a:effectLst/>
                <a:latin typeface="+mn-lt"/>
                <a:ea typeface="+mn-ea"/>
                <a:cs typeface="+mn-cs"/>
              </a:rPr>
              <a:t>kanssa lähdetään miettimään asiaa puhtaan tiedon kannalta, esimerkiksi montako oppilasta on koulullamme. Millaisia tiloja meillä on käytössä. Kuinka paljon ko. toimintaa on jo olemassa Kerätään yhdessä pöytään tiedetyt faktat ja mietitään miten saadaan puuttuva tieto. </a:t>
            </a:r>
          </a:p>
          <a:p>
            <a:pPr lvl="0"/>
            <a:r>
              <a:rPr lang="fi-FI" sz="1200" b="1" kern="1200" dirty="0" smtClean="0">
                <a:solidFill>
                  <a:schemeClr val="tx1"/>
                </a:solidFill>
                <a:effectLst/>
                <a:latin typeface="+mn-lt"/>
                <a:ea typeface="+mn-ea"/>
                <a:cs typeface="+mn-cs"/>
              </a:rPr>
              <a:t>Punaista hattua </a:t>
            </a:r>
            <a:r>
              <a:rPr lang="fi-FI" sz="1200" kern="1200" dirty="0" smtClean="0">
                <a:solidFill>
                  <a:schemeClr val="tx1"/>
                </a:solidFill>
                <a:effectLst/>
                <a:latin typeface="+mn-lt"/>
                <a:ea typeface="+mn-ea"/>
                <a:cs typeface="+mn-cs"/>
              </a:rPr>
              <a:t>käyttämällä jokainen tuo esiin tuntemuksensa ehdotukseen liittyen, ilman perusteluja. </a:t>
            </a:r>
          </a:p>
          <a:p>
            <a:pPr lvl="0"/>
            <a:r>
              <a:rPr lang="fi-FI" sz="1200" b="1" kern="1200" dirty="0" smtClean="0">
                <a:solidFill>
                  <a:schemeClr val="tx1"/>
                </a:solidFill>
                <a:effectLst/>
                <a:latin typeface="+mn-lt"/>
                <a:ea typeface="+mn-ea"/>
                <a:cs typeface="+mn-cs"/>
              </a:rPr>
              <a:t>Keltaisen hatun </a:t>
            </a:r>
            <a:r>
              <a:rPr lang="fi-FI" sz="1200" kern="1200" dirty="0" smtClean="0">
                <a:solidFill>
                  <a:schemeClr val="tx1"/>
                </a:solidFill>
                <a:effectLst/>
                <a:latin typeface="+mn-lt"/>
                <a:ea typeface="+mn-ea"/>
                <a:cs typeface="+mn-cs"/>
              </a:rPr>
              <a:t>kanssa ryhmä yrittää löytää kaikkien ideoiden parhaat puolet ja pyrkii yhdistelemään niitä yhdeksi toimivaksi kokonaisuudeksi. Miksi tämä voisi onnistua, mitä hyvää ja hauskaa ehdotuksessa on? </a:t>
            </a:r>
          </a:p>
          <a:p>
            <a:pPr lvl="0"/>
            <a:r>
              <a:rPr lang="fi-FI" sz="1200" kern="1200" dirty="0" smtClean="0">
                <a:solidFill>
                  <a:schemeClr val="tx1"/>
                </a:solidFill>
                <a:effectLst/>
                <a:latin typeface="+mn-lt"/>
                <a:ea typeface="+mn-ea"/>
                <a:cs typeface="+mn-cs"/>
              </a:rPr>
              <a:t>Otetaan </a:t>
            </a:r>
            <a:r>
              <a:rPr lang="fi-FI" sz="1200" b="1" kern="1200" dirty="0" smtClean="0">
                <a:solidFill>
                  <a:schemeClr val="tx1"/>
                </a:solidFill>
                <a:effectLst/>
                <a:latin typeface="+mn-lt"/>
                <a:ea typeface="+mn-ea"/>
                <a:cs typeface="+mn-cs"/>
              </a:rPr>
              <a:t>musta hattu </a:t>
            </a:r>
            <a:r>
              <a:rPr lang="fi-FI" sz="1200" kern="1200" dirty="0" smtClean="0">
                <a:solidFill>
                  <a:schemeClr val="tx1"/>
                </a:solidFill>
                <a:effectLst/>
                <a:latin typeface="+mn-lt"/>
                <a:ea typeface="+mn-ea"/>
                <a:cs typeface="+mn-cs"/>
              </a:rPr>
              <a:t>päähän ja mietitään yhdessä miksi fyysisen aktiivisuuden lisäys voisi mennä pieleen. Ryhmä on kriittinen, haluaa välttää virheitä, olla varovainen ja pysyä maan pinnalla ehdotuksissa. </a:t>
            </a:r>
          </a:p>
          <a:p>
            <a:pPr lvl="0"/>
            <a:r>
              <a:rPr lang="fi-FI" sz="1200" kern="1200" dirty="0" smtClean="0">
                <a:solidFill>
                  <a:schemeClr val="tx1"/>
                </a:solidFill>
                <a:effectLst/>
                <a:latin typeface="+mn-lt"/>
                <a:ea typeface="+mn-ea"/>
                <a:cs typeface="+mn-cs"/>
              </a:rPr>
              <a:t>Otettaessa käyttöön </a:t>
            </a:r>
            <a:r>
              <a:rPr lang="fi-FI" sz="1200" b="1" kern="1200" dirty="0" smtClean="0">
                <a:solidFill>
                  <a:schemeClr val="tx1"/>
                </a:solidFill>
                <a:effectLst/>
                <a:latin typeface="+mn-lt"/>
                <a:ea typeface="+mn-ea"/>
                <a:cs typeface="+mn-cs"/>
              </a:rPr>
              <a:t>vihreä hattu </a:t>
            </a:r>
            <a:r>
              <a:rPr lang="fi-FI" sz="1200" kern="1200" dirty="0" smtClean="0">
                <a:solidFill>
                  <a:schemeClr val="tx1"/>
                </a:solidFill>
                <a:effectLst/>
                <a:latin typeface="+mn-lt"/>
                <a:ea typeface="+mn-ea"/>
                <a:cs typeface="+mn-cs"/>
              </a:rPr>
              <a:t>ryhmä keksii jonkin täysin uuden, luovan tavan lisätä fyysistä aktiivisuutta koululla. Vihreällä hatulla ideoidaan vapaasti ja pyritään korjaamaan mustan hatun löytämät epäonnistumisen riskit. </a:t>
            </a:r>
          </a:p>
          <a:p>
            <a:pPr lvl="0"/>
            <a:r>
              <a:rPr lang="fi-FI" sz="1200" b="1" kern="1200" dirty="0" smtClean="0">
                <a:solidFill>
                  <a:schemeClr val="tx1"/>
                </a:solidFill>
                <a:effectLst/>
                <a:latin typeface="+mn-lt"/>
                <a:ea typeface="+mn-ea"/>
                <a:cs typeface="+mn-cs"/>
              </a:rPr>
              <a:t>Sininen hattu </a:t>
            </a:r>
            <a:r>
              <a:rPr lang="fi-FI" sz="1200" kern="1200" dirty="0" smtClean="0">
                <a:solidFill>
                  <a:schemeClr val="tx1"/>
                </a:solidFill>
                <a:effectLst/>
                <a:latin typeface="+mn-lt"/>
                <a:ea typeface="+mn-ea"/>
                <a:cs typeface="+mn-cs"/>
              </a:rPr>
              <a:t>pitää homman kasassa, kertoo käytettävät hatut, huolehtii, että ryhmä pitäytyy sovitussa hatussa, pyytää summaamaan lopputulemia ja toimii johtajana keskustelussa.</a:t>
            </a:r>
          </a:p>
          <a:p>
            <a:r>
              <a:rPr lang="fi-FI" sz="1200" kern="1200" dirty="0" smtClean="0">
                <a:solidFill>
                  <a:schemeClr val="tx1"/>
                </a:solidFill>
                <a:effectLst/>
                <a:latin typeface="+mn-lt"/>
                <a:ea typeface="+mn-ea"/>
                <a:cs typeface="+mn-cs"/>
              </a:rPr>
              <a:t> </a:t>
            </a:r>
            <a:endParaRPr lang="fi-FI" sz="11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Hattuja käytetään tarvittava määrä sopivassa järjestyksessä niin että asiasta saadaan mahdollisimman laaja näkökulma ja päätöksenteko on helpompaa.</a:t>
            </a:r>
            <a:endParaRPr lang="fi-FI" sz="11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4C29E797-001B-4BA1-9C52-C1053FA8A831}" type="slidenum">
              <a:rPr lang="fi-FI" smtClean="0"/>
              <a:t>15</a:t>
            </a:fld>
            <a:endParaRPr lang="fi-FI"/>
          </a:p>
        </p:txBody>
      </p:sp>
    </p:spTree>
    <p:extLst>
      <p:ext uri="{BB962C8B-B14F-4D97-AF65-F5344CB8AC3E}">
        <p14:creationId xmlns:p14="http://schemas.microsoft.com/office/powerpoint/2010/main" val="34659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6.3 Aivoriihi – menetelmä (dia 16)</a:t>
            </a:r>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Toimintaohjeet: </a:t>
            </a:r>
            <a:endParaRPr lang="fi-FI"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Miettikää alkuun yhteisesti mikä on ongelma, johon ratkaisua haetaan.</a:t>
            </a:r>
          </a:p>
          <a:p>
            <a:pPr marL="628650" lvl="1" indent="-171450">
              <a:buFont typeface="Arial" panose="020B0604020202020204" pitchFamily="34" charset="0"/>
              <a:buChar char="•"/>
            </a:pPr>
            <a:r>
              <a:rPr lang="fi-FI" sz="1200" kern="1200" dirty="0" smtClean="0">
                <a:solidFill>
                  <a:schemeClr val="tx1"/>
                </a:solidFill>
                <a:effectLst/>
                <a:latin typeface="+mn-lt"/>
                <a:ea typeface="+mn-ea"/>
                <a:cs typeface="+mn-cs"/>
              </a:rPr>
              <a:t>Koulullamme oppilaat eivät liiku riittävästi koulupäivän aikana</a:t>
            </a:r>
          </a:p>
          <a:p>
            <a:pPr marL="628650" lvl="1" indent="-171450">
              <a:buFont typeface="Arial" panose="020B0604020202020204" pitchFamily="34" charset="0"/>
              <a:buChar char="•"/>
            </a:pPr>
            <a:r>
              <a:rPr lang="fi-FI" sz="1200" kern="1200" dirty="0" smtClean="0">
                <a:solidFill>
                  <a:schemeClr val="tx1"/>
                </a:solidFill>
                <a:effectLst/>
                <a:latin typeface="+mn-lt"/>
                <a:ea typeface="+mn-ea"/>
                <a:cs typeface="+mn-cs"/>
              </a:rPr>
              <a:t>Koulullamme on paljon syrjäytyneitä</a:t>
            </a:r>
          </a:p>
          <a:p>
            <a:pPr marL="628650" lvl="1" indent="-171450">
              <a:buFont typeface="Arial" panose="020B0604020202020204" pitchFamily="34" charset="0"/>
              <a:buChar char="•"/>
            </a:pPr>
            <a:r>
              <a:rPr lang="fi-FI" sz="1200" kern="1200" dirty="0" smtClean="0">
                <a:solidFill>
                  <a:schemeClr val="tx1"/>
                </a:solidFill>
                <a:effectLst/>
                <a:latin typeface="+mn-lt"/>
                <a:ea typeface="+mn-ea"/>
                <a:cs typeface="+mn-cs"/>
              </a:rPr>
              <a:t>Yhteisöllisyyttä ei ole riittävästi koulullamme</a:t>
            </a:r>
          </a:p>
          <a:p>
            <a:pPr marL="628650" lvl="1" indent="-171450">
              <a:buFont typeface="Arial" panose="020B0604020202020204" pitchFamily="34" charset="0"/>
              <a:buChar char="•"/>
            </a:pPr>
            <a:r>
              <a:rPr lang="fi-FI" sz="1200" kern="1200" dirty="0" smtClean="0">
                <a:solidFill>
                  <a:schemeClr val="tx1"/>
                </a:solidFill>
                <a:effectLst/>
                <a:latin typeface="+mn-lt"/>
                <a:ea typeface="+mn-ea"/>
                <a:cs typeface="+mn-cs"/>
              </a:rPr>
              <a:t>Opettajilla ei ole työkaluja toiminnallisen opettamisen käyttöön</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Selvittäkää faktat: mihin ongelma perustuu?</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Tehkää raamit ongelmalle. Mihin tarkalleen ottaen haemme ratkaisua?</a:t>
            </a:r>
          </a:p>
          <a:p>
            <a:pPr marL="171450" lvl="0" indent="-171450">
              <a:buFont typeface="Arial" panose="020B0604020202020204" pitchFamily="34" charset="0"/>
              <a:buChar char="•"/>
            </a:pPr>
            <a:r>
              <a:rPr lang="fi-FI" sz="1200" kern="1200" dirty="0" err="1" smtClean="0">
                <a:solidFill>
                  <a:schemeClr val="tx1"/>
                </a:solidFill>
                <a:effectLst/>
                <a:latin typeface="+mn-lt"/>
                <a:ea typeface="+mn-ea"/>
                <a:cs typeface="+mn-cs"/>
              </a:rPr>
              <a:t>Brainstorming</a:t>
            </a:r>
            <a:r>
              <a:rPr lang="fi-FI" sz="1200" kern="1200" dirty="0" smtClean="0">
                <a:solidFill>
                  <a:schemeClr val="tx1"/>
                </a:solidFill>
                <a:effectLst/>
                <a:latin typeface="+mn-lt"/>
                <a:ea typeface="+mn-ea"/>
                <a:cs typeface="+mn-cs"/>
              </a:rPr>
              <a:t>-vaihe. Kirjatkaa ideat ylös.</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Karsikaa huonot ideat ja valitkaa kehityskelpoiset ideat.</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Jatkojalostakaa paras tai parhaat ideat</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Valitkaa paras toimintatapa</a:t>
            </a:r>
          </a:p>
          <a:p>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16</a:t>
            </a:fld>
            <a:endParaRPr lang="fi-FI"/>
          </a:p>
        </p:txBody>
      </p:sp>
    </p:spTree>
    <p:extLst>
      <p:ext uri="{BB962C8B-B14F-4D97-AF65-F5344CB8AC3E}">
        <p14:creationId xmlns:p14="http://schemas.microsoft.com/office/powerpoint/2010/main" val="45125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7. Lisää aiheesta (dia 17)</a:t>
            </a:r>
            <a:endParaRPr lang="fi-FI" sz="1200" kern="1200" dirty="0" smtClean="0">
              <a:solidFill>
                <a:schemeClr val="tx1"/>
              </a:solidFill>
              <a:effectLst/>
              <a:latin typeface="+mn-lt"/>
              <a:ea typeface="+mn-ea"/>
              <a:cs typeface="+mn-cs"/>
            </a:endParaRPr>
          </a:p>
          <a:p>
            <a:r>
              <a:rPr lang="fi-FI" sz="1200" kern="1200" smtClean="0">
                <a:solidFill>
                  <a:schemeClr val="tx1"/>
                </a:solidFill>
                <a:effectLst/>
                <a:latin typeface="+mn-lt"/>
                <a:ea typeface="+mn-ea"/>
                <a:cs typeface="+mn-cs"/>
              </a:rPr>
              <a:t>Näytä osallistujille </a:t>
            </a:r>
            <a:r>
              <a:rPr lang="fi-FI" sz="1200" u="sng" kern="1200" smtClean="0">
                <a:solidFill>
                  <a:schemeClr val="tx1"/>
                </a:solidFill>
                <a:effectLst/>
                <a:latin typeface="+mn-lt"/>
                <a:ea typeface="+mn-ea"/>
                <a:cs typeface="+mn-cs"/>
                <a:hlinkClick r:id="rId3"/>
              </a:rPr>
              <a:t>www.toimeen.humak.fi</a:t>
            </a:r>
            <a:r>
              <a:rPr lang="fi-FI" sz="1200" kern="1200" smtClean="0">
                <a:solidFill>
                  <a:schemeClr val="tx1"/>
                </a:solidFill>
                <a:effectLst/>
                <a:latin typeface="+mn-lt"/>
                <a:ea typeface="+mn-ea"/>
                <a:cs typeface="+mn-cs"/>
              </a:rPr>
              <a:t> sivu, josta tämä koulutus ja lisämateriaalit löytyvät.</a:t>
            </a:r>
          </a:p>
          <a:p>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17</a:t>
            </a:fld>
            <a:endParaRPr lang="fi-FI"/>
          </a:p>
        </p:txBody>
      </p:sp>
    </p:spTree>
    <p:extLst>
      <p:ext uri="{BB962C8B-B14F-4D97-AF65-F5344CB8AC3E}">
        <p14:creationId xmlns:p14="http://schemas.microsoft.com/office/powerpoint/2010/main" val="345416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Tämä</a:t>
            </a:r>
            <a:r>
              <a:rPr lang="fi-FI" baseline="0" dirty="0" smtClean="0"/>
              <a:t> esitys sisältää koulutuksen koulun opetushenkilöstölle. Koulutus on rakennettu sellaiseksi, että sen voi vetää ryhmälle ilman aiheeseen etukäteen perehtymistä. Koulutuksen vetäjä toimii koulutustilanteessa puheenjohtajana. Materiaali antaa ohjeet mitä osallistujat alkavat miettimään ja kuinka keskustelut puretaan. Materiaalissa löytyy ohjeet sekä vetäjälle, että osallistujille.</a:t>
            </a:r>
          </a:p>
        </p:txBody>
      </p:sp>
      <p:sp>
        <p:nvSpPr>
          <p:cNvPr id="4" name="Dian numeron paikkamerkki 3"/>
          <p:cNvSpPr>
            <a:spLocks noGrp="1"/>
          </p:cNvSpPr>
          <p:nvPr>
            <p:ph type="sldNum" sz="quarter" idx="10"/>
          </p:nvPr>
        </p:nvSpPr>
        <p:spPr/>
        <p:txBody>
          <a:bodyPr/>
          <a:lstStyle/>
          <a:p>
            <a:fld id="{4C29E797-001B-4BA1-9C52-C1053FA8A831}" type="slidenum">
              <a:rPr lang="fi-FI" smtClean="0"/>
              <a:t>2</a:t>
            </a:fld>
            <a:endParaRPr lang="fi-FI"/>
          </a:p>
        </p:txBody>
      </p:sp>
    </p:spTree>
    <p:extLst>
      <p:ext uri="{BB962C8B-B14F-4D97-AF65-F5344CB8AC3E}">
        <p14:creationId xmlns:p14="http://schemas.microsoft.com/office/powerpoint/2010/main" val="373262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b="1" dirty="0" smtClean="0"/>
              <a:t>1. Fyysinen aktiivisuus ja koulupäivä: Käykää läpi yhdessä keskustellen</a:t>
            </a:r>
            <a:r>
              <a:rPr lang="fi-FI" b="1" baseline="0" dirty="0" smtClean="0"/>
              <a:t> – Onko havaittavissa tällä koululla?</a:t>
            </a:r>
            <a:endParaRPr lang="fi-FI" b="1" dirty="0" smtClean="0"/>
          </a:p>
          <a:p>
            <a:pPr marL="171450" indent="-171450">
              <a:buFont typeface="Arial" panose="020B0604020202020204" pitchFamily="34" charset="0"/>
              <a:buChar char="•"/>
            </a:pPr>
            <a:endParaRPr lang="fi-FI" dirty="0" smtClean="0"/>
          </a:p>
          <a:p>
            <a:r>
              <a:rPr lang="fi-FI" sz="1200" b="1" kern="1200" dirty="0" smtClean="0">
                <a:solidFill>
                  <a:schemeClr val="tx1"/>
                </a:solidFill>
                <a:effectLst/>
                <a:latin typeface="+mn-lt"/>
                <a:ea typeface="+mn-ea"/>
                <a:cs typeface="+mn-cs"/>
              </a:rPr>
              <a:t>Kesto: </a:t>
            </a:r>
            <a:r>
              <a:rPr lang="fi-FI" sz="1200" kern="1200" dirty="0" smtClean="0">
                <a:solidFill>
                  <a:schemeClr val="tx1"/>
                </a:solidFill>
                <a:effectLst/>
                <a:latin typeface="+mn-lt"/>
                <a:ea typeface="+mn-ea"/>
                <a:cs typeface="+mn-cs"/>
              </a:rPr>
              <a:t>10 - 20 min</a:t>
            </a:r>
          </a:p>
          <a:p>
            <a:r>
              <a:rPr lang="fi-FI" sz="1200" b="1" kern="1200" dirty="0" smtClean="0">
                <a:solidFill>
                  <a:schemeClr val="tx1"/>
                </a:solidFill>
                <a:effectLst/>
                <a:latin typeface="+mn-lt"/>
                <a:ea typeface="+mn-ea"/>
                <a:cs typeface="+mn-cs"/>
              </a:rPr>
              <a:t>Tavoite: </a:t>
            </a:r>
            <a:r>
              <a:rPr lang="fi-FI" sz="1200" kern="1200" dirty="0" smtClean="0">
                <a:solidFill>
                  <a:schemeClr val="tx1"/>
                </a:solidFill>
                <a:effectLst/>
                <a:latin typeface="+mn-lt"/>
                <a:ea typeface="+mn-ea"/>
                <a:cs typeface="+mn-cs"/>
              </a:rPr>
              <a:t>Aiheeseen herättäminen</a:t>
            </a:r>
          </a:p>
          <a:p>
            <a:r>
              <a:rPr lang="fi-FI" sz="1200" b="1" kern="1200" dirty="0" smtClean="0">
                <a:solidFill>
                  <a:schemeClr val="tx1"/>
                </a:solidFill>
                <a:effectLst/>
                <a:latin typeface="+mn-lt"/>
                <a:ea typeface="+mn-ea"/>
                <a:cs typeface="+mn-cs"/>
              </a:rPr>
              <a:t>Toimintaohjeet: </a:t>
            </a:r>
            <a:r>
              <a:rPr lang="fi-FI" sz="1200" kern="1200" dirty="0" smtClean="0">
                <a:solidFill>
                  <a:schemeClr val="tx1"/>
                </a:solidFill>
                <a:effectLst/>
                <a:latin typeface="+mn-lt"/>
                <a:ea typeface="+mn-ea"/>
                <a:cs typeface="+mn-cs"/>
              </a:rPr>
              <a:t>lukekaa artikkelien tiivistelmät ja keskustelkaa aiheesta.</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Iso osa oppilaista ei liiku juuri lainkaan</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Kaksi viidesosaa yhdeksäsluokkalaisista matkalla elintasosairauksien riskiryhmään</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Tunti lisää liikuntaa koulupäivään – toteutuuko meidän koululla</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Onko meidän koululla liikettä oppitunneilla?</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Paljon liikkuvilla arvosanat ovat korkeammat</a:t>
            </a:r>
          </a:p>
          <a:p>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3</a:t>
            </a:fld>
            <a:endParaRPr lang="fi-FI"/>
          </a:p>
        </p:txBody>
      </p:sp>
    </p:spTree>
    <p:extLst>
      <p:ext uri="{BB962C8B-B14F-4D97-AF65-F5344CB8AC3E}">
        <p14:creationId xmlns:p14="http://schemas.microsoft.com/office/powerpoint/2010/main" val="72486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2. Mitä toiminnalliset opetusmenetelmät ovat? (diat 4-6)</a:t>
            </a:r>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Kesto: </a:t>
            </a:r>
            <a:r>
              <a:rPr lang="fi-FI" sz="1200" kern="1200" dirty="0" smtClean="0">
                <a:solidFill>
                  <a:schemeClr val="tx1"/>
                </a:solidFill>
                <a:effectLst/>
                <a:latin typeface="+mn-lt"/>
                <a:ea typeface="+mn-ea"/>
                <a:cs typeface="+mn-cs"/>
              </a:rPr>
              <a:t>20 - 40 min</a:t>
            </a:r>
          </a:p>
          <a:p>
            <a:r>
              <a:rPr lang="fi-FI" sz="1200" b="1" kern="1200" dirty="0" smtClean="0">
                <a:solidFill>
                  <a:schemeClr val="tx1"/>
                </a:solidFill>
                <a:effectLst/>
                <a:latin typeface="+mn-lt"/>
                <a:ea typeface="+mn-ea"/>
                <a:cs typeface="+mn-cs"/>
              </a:rPr>
              <a:t>Tavoite:</a:t>
            </a:r>
            <a:r>
              <a:rPr lang="fi-FI" sz="1200" kern="1200" dirty="0" smtClean="0">
                <a:solidFill>
                  <a:schemeClr val="tx1"/>
                </a:solidFill>
                <a:effectLst/>
                <a:latin typeface="+mn-lt"/>
                <a:ea typeface="+mn-ea"/>
                <a:cs typeface="+mn-cs"/>
              </a:rPr>
              <a:t> Selvittää mitä toiminnallisilla menetelmillä ymmärretään tässä koulussa</a:t>
            </a:r>
          </a:p>
          <a:p>
            <a:r>
              <a:rPr lang="fi-FI" sz="1200" b="1" kern="1200" dirty="0" smtClean="0">
                <a:solidFill>
                  <a:schemeClr val="tx1"/>
                </a:solidFill>
                <a:effectLst/>
                <a:latin typeface="+mn-lt"/>
                <a:ea typeface="+mn-ea"/>
                <a:cs typeface="+mn-cs"/>
              </a:rPr>
              <a:t>Toimintaohjeet</a:t>
            </a:r>
            <a:r>
              <a:rPr lang="fi-FI" sz="1200" kern="1200" dirty="0" smtClean="0">
                <a:solidFill>
                  <a:schemeClr val="tx1"/>
                </a:solidFill>
                <a:effectLst/>
                <a:latin typeface="+mn-lt"/>
                <a:ea typeface="+mn-ea"/>
                <a:cs typeface="+mn-cs"/>
              </a:rPr>
              <a:t>: Anna osallistujille ohjeet lähteä pienryhmissä tekemään kävelylenkki ulos (koulun ympäri yms.) ja keskustelemaan samalla, mitä he ymmärtävät toiminnallisilla opetusmenetelmillä. Samalla he voivat pitää myös tarvittaessa wc tai kahvitauon. </a:t>
            </a:r>
          </a:p>
          <a:p>
            <a:r>
              <a:rPr lang="fi-FI" sz="1200" kern="1200" dirty="0" smtClean="0">
                <a:solidFill>
                  <a:schemeClr val="tx1"/>
                </a:solidFill>
                <a:effectLst/>
                <a:latin typeface="+mn-lt"/>
                <a:ea typeface="+mn-ea"/>
                <a:cs typeface="+mn-cs"/>
              </a:rPr>
              <a:t>Sovi paikka, jossa tehdään keskustelun purkutilaisuus.</a:t>
            </a:r>
          </a:p>
          <a:p>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4</a:t>
            </a:fld>
            <a:endParaRPr lang="fi-FI"/>
          </a:p>
        </p:txBody>
      </p:sp>
    </p:spTree>
    <p:extLst>
      <p:ext uri="{BB962C8B-B14F-4D97-AF65-F5344CB8AC3E}">
        <p14:creationId xmlns:p14="http://schemas.microsoft.com/office/powerpoint/2010/main" val="84399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Tämän osion voi käydä</a:t>
            </a:r>
            <a:r>
              <a:rPr lang="fi-FI" baseline="0" dirty="0" smtClean="0"/>
              <a:t> läpi toiminnallisesti seisten ringissä ja palloa heittäen aina seuraavalle kommentoijalle.</a:t>
            </a:r>
          </a:p>
          <a:p>
            <a:r>
              <a:rPr lang="fi-FI" baseline="0" dirty="0" smtClean="0"/>
              <a:t>Jatkokysymykset: Näittekö kävelyn aikana paikkoja, jossa voisitte </a:t>
            </a:r>
            <a:r>
              <a:rPr lang="fi-FI" baseline="0" dirty="0" err="1" smtClean="0"/>
              <a:t>toiminnallistaa</a:t>
            </a:r>
            <a:r>
              <a:rPr lang="fi-FI" baseline="0" dirty="0" smtClean="0"/>
              <a:t> omaa oppituntianne</a:t>
            </a:r>
            <a:r>
              <a:rPr lang="fi-FI" baseline="0" dirty="0" smtClean="0"/>
              <a:t>?</a:t>
            </a:r>
          </a:p>
          <a:p>
            <a:endParaRPr lang="fi-FI" baseline="0" dirty="0" smtClean="0"/>
          </a:p>
          <a:p>
            <a:r>
              <a:rPr lang="fi-FI" dirty="0" smtClean="0"/>
              <a:t>”Laajasti ymmärrettynä toiminnalliset opetusmenetelmät ovat kokoelma eri opetusmenetelmiä, joiden pyrkimyksenä on oppimistilanteessa aktivoida oppijaa fyysisesti ja lisätä ryhmän yhteisöllisyyttä.” </a:t>
            </a:r>
            <a:r>
              <a:rPr lang="fi-FI" dirty="0" err="1" smtClean="0"/>
              <a:t>ToiMeen</a:t>
            </a:r>
            <a:r>
              <a:rPr lang="fi-FI" dirty="0" smtClean="0"/>
              <a:t>! -hanke</a:t>
            </a:r>
          </a:p>
          <a:p>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5</a:t>
            </a:fld>
            <a:endParaRPr lang="fi-FI"/>
          </a:p>
        </p:txBody>
      </p:sp>
    </p:spTree>
    <p:extLst>
      <p:ext uri="{BB962C8B-B14F-4D97-AF65-F5344CB8AC3E}">
        <p14:creationId xmlns:p14="http://schemas.microsoft.com/office/powerpoint/2010/main" val="183190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Jatkokeskustelu</a:t>
            </a:r>
            <a:r>
              <a:rPr lang="fi-FI" baseline="0" dirty="0" smtClean="0"/>
              <a:t> – Mitä toiminnalliset opetusmenetelmät ovat?</a:t>
            </a:r>
          </a:p>
          <a:p>
            <a:endParaRPr lang="fi-FI" baseline="0" dirty="0" smtClean="0"/>
          </a:p>
          <a:p>
            <a:r>
              <a:rPr lang="fi-FI" baseline="0" dirty="0" smtClean="0"/>
              <a:t>Pyydä osallistujia miettimään miten ovat toteuttaneet toiminnallisia menetelmiä?</a:t>
            </a:r>
          </a:p>
          <a:p>
            <a:r>
              <a:rPr lang="fi-FI" baseline="0" dirty="0" smtClean="0"/>
              <a:t>Jos osallistujat eivät ole koskaan käyttäneet toiminnallista menetelmää, pyydä heitä pohtimaan millaisia opetusmenetelmien muutoksia tai </a:t>
            </a:r>
            <a:r>
              <a:rPr lang="fi-FI" baseline="0" dirty="0" err="1" smtClean="0"/>
              <a:t>oppimistympäristöjen</a:t>
            </a:r>
            <a:r>
              <a:rPr lang="fi-FI" baseline="0" dirty="0" smtClean="0"/>
              <a:t> muutoksia toiminnallinen menetelmä vaatii?</a:t>
            </a:r>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6</a:t>
            </a:fld>
            <a:endParaRPr lang="fi-FI"/>
          </a:p>
        </p:txBody>
      </p:sp>
    </p:spTree>
    <p:extLst>
      <p:ext uri="{BB962C8B-B14F-4D97-AF65-F5344CB8AC3E}">
        <p14:creationId xmlns:p14="http://schemas.microsoft.com/office/powerpoint/2010/main" val="202006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3. Oppimisympäristön muutokset (dia 7)</a:t>
            </a:r>
          </a:p>
          <a:p>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Kesto:</a:t>
            </a:r>
            <a:r>
              <a:rPr lang="fi-FI" sz="1200" kern="1200" dirty="0" smtClean="0">
                <a:solidFill>
                  <a:schemeClr val="tx1"/>
                </a:solidFill>
                <a:effectLst/>
                <a:latin typeface="+mn-lt"/>
                <a:ea typeface="+mn-ea"/>
                <a:cs typeface="+mn-cs"/>
              </a:rPr>
              <a:t> 15 - 30 minuuttia</a:t>
            </a:r>
          </a:p>
          <a:p>
            <a:r>
              <a:rPr lang="fi-FI" sz="1200" b="1" kern="1200" dirty="0" smtClean="0">
                <a:solidFill>
                  <a:schemeClr val="tx1"/>
                </a:solidFill>
                <a:effectLst/>
                <a:latin typeface="+mn-lt"/>
                <a:ea typeface="+mn-ea"/>
                <a:cs typeface="+mn-cs"/>
              </a:rPr>
              <a:t>Tavoite:</a:t>
            </a:r>
            <a:r>
              <a:rPr lang="fi-FI" sz="1200" kern="1200" dirty="0" smtClean="0">
                <a:solidFill>
                  <a:schemeClr val="tx1"/>
                </a:solidFill>
                <a:effectLst/>
                <a:latin typeface="+mn-lt"/>
                <a:ea typeface="+mn-ea"/>
                <a:cs typeface="+mn-cs"/>
              </a:rPr>
              <a:t> Toiminnan tavoite on saada selville millaisia oppimisympäristöjä koulu tarjoaa, jota ei ole vielä hyödynnetty.</a:t>
            </a:r>
          </a:p>
          <a:p>
            <a:r>
              <a:rPr lang="fi-FI" sz="1200" b="1" kern="1200" dirty="0" smtClean="0">
                <a:solidFill>
                  <a:schemeClr val="tx1"/>
                </a:solidFill>
                <a:effectLst/>
                <a:latin typeface="+mn-lt"/>
                <a:ea typeface="+mn-ea"/>
                <a:cs typeface="+mn-cs"/>
              </a:rPr>
              <a:t>Toimintaohjeet:</a:t>
            </a:r>
            <a:r>
              <a:rPr lang="fi-FI" sz="1200" kern="1200" dirty="0" smtClean="0">
                <a:solidFill>
                  <a:schemeClr val="tx1"/>
                </a:solidFill>
                <a:effectLst/>
                <a:latin typeface="+mn-lt"/>
                <a:ea typeface="+mn-ea"/>
                <a:cs typeface="+mn-cs"/>
              </a:rPr>
              <a:t> Ohjeista yksilöt tai pienryhmät tekemään tutustumiskävely koulun rakennuksiin ja/tai ulkoalueisiin ja pohtimaan samalla missä omaa opetustaan pitää ja missä kaikkialla sitä voisi järjestää? </a:t>
            </a:r>
          </a:p>
        </p:txBody>
      </p:sp>
      <p:sp>
        <p:nvSpPr>
          <p:cNvPr id="4" name="Dian numeron paikkamerkki 3"/>
          <p:cNvSpPr>
            <a:spLocks noGrp="1"/>
          </p:cNvSpPr>
          <p:nvPr>
            <p:ph type="sldNum" sz="quarter" idx="10"/>
          </p:nvPr>
        </p:nvSpPr>
        <p:spPr/>
        <p:txBody>
          <a:bodyPr/>
          <a:lstStyle/>
          <a:p>
            <a:fld id="{4C29E797-001B-4BA1-9C52-C1053FA8A831}" type="slidenum">
              <a:rPr lang="fi-FI" smtClean="0"/>
              <a:t>7</a:t>
            </a:fld>
            <a:endParaRPr lang="fi-FI"/>
          </a:p>
        </p:txBody>
      </p:sp>
    </p:spTree>
    <p:extLst>
      <p:ext uri="{BB962C8B-B14F-4D97-AF65-F5344CB8AC3E}">
        <p14:creationId xmlns:p14="http://schemas.microsoft.com/office/powerpoint/2010/main" val="80746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4. Koululla käytössä olevat toiminnalliset menetelmät (diat 8-10)</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 </a:t>
            </a:r>
          </a:p>
          <a:p>
            <a:r>
              <a:rPr lang="fi-FI" sz="1200" b="1" kern="1200" dirty="0" smtClean="0">
                <a:solidFill>
                  <a:schemeClr val="tx1"/>
                </a:solidFill>
                <a:effectLst/>
                <a:latin typeface="+mn-lt"/>
                <a:ea typeface="+mn-ea"/>
                <a:cs typeface="+mn-cs"/>
              </a:rPr>
              <a:t>Kesto: </a:t>
            </a:r>
            <a:r>
              <a:rPr lang="fi-FI" sz="1200" kern="1200" dirty="0" smtClean="0">
                <a:solidFill>
                  <a:schemeClr val="tx1"/>
                </a:solidFill>
                <a:effectLst/>
                <a:latin typeface="+mn-lt"/>
                <a:ea typeface="+mn-ea"/>
                <a:cs typeface="+mn-cs"/>
              </a:rPr>
              <a:t>40 - 80 min (toiminta + purku)</a:t>
            </a:r>
          </a:p>
          <a:p>
            <a:r>
              <a:rPr lang="fi-FI" sz="1200" b="1" kern="1200" dirty="0" smtClean="0">
                <a:solidFill>
                  <a:schemeClr val="tx1"/>
                </a:solidFill>
                <a:effectLst/>
                <a:latin typeface="+mn-lt"/>
                <a:ea typeface="+mn-ea"/>
                <a:cs typeface="+mn-cs"/>
              </a:rPr>
              <a:t>Tavoite:</a:t>
            </a:r>
            <a:r>
              <a:rPr lang="fi-FI" sz="1200" kern="1200" dirty="0" smtClean="0">
                <a:solidFill>
                  <a:schemeClr val="tx1"/>
                </a:solidFill>
                <a:effectLst/>
                <a:latin typeface="+mn-lt"/>
                <a:ea typeface="+mn-ea"/>
                <a:cs typeface="+mn-cs"/>
              </a:rPr>
              <a:t> Toiminnan tavoite on saada selville jo käytössä olevia menetelmiä ja saada ne jakoon muillekin opettajille.</a:t>
            </a:r>
          </a:p>
          <a:p>
            <a:r>
              <a:rPr lang="fi-FI" sz="1200" b="1" kern="1200" dirty="0" smtClean="0">
                <a:solidFill>
                  <a:schemeClr val="tx1"/>
                </a:solidFill>
                <a:effectLst/>
                <a:latin typeface="+mn-lt"/>
                <a:ea typeface="+mn-ea"/>
                <a:cs typeface="+mn-cs"/>
              </a:rPr>
              <a:t>Toimintaohjeet:</a:t>
            </a:r>
            <a:endParaRPr lang="fi-FI"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Laita osallistujat 3-5 hlö ryhmiin</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Ohjeista ryhmää miettimään ja listaamaan niitä </a:t>
            </a:r>
            <a:r>
              <a:rPr lang="fi-FI" sz="1200" kern="1200" dirty="0" err="1" smtClean="0">
                <a:solidFill>
                  <a:schemeClr val="tx1"/>
                </a:solidFill>
                <a:effectLst/>
                <a:latin typeface="+mn-lt"/>
                <a:ea typeface="+mn-ea"/>
                <a:cs typeface="+mn-cs"/>
              </a:rPr>
              <a:t>toiminnallisuutta</a:t>
            </a:r>
            <a:r>
              <a:rPr lang="fi-FI" sz="1200" kern="1200" dirty="0" smtClean="0">
                <a:solidFill>
                  <a:schemeClr val="tx1"/>
                </a:solidFill>
                <a:effectLst/>
                <a:latin typeface="+mn-lt"/>
                <a:ea typeface="+mn-ea"/>
                <a:cs typeface="+mn-cs"/>
              </a:rPr>
              <a:t> lisääviä menetelmiä, joita ovat käyttäneet tai haluaisivat kokeilla.</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Kirjatkaa menetelmät </a:t>
            </a:r>
            <a:r>
              <a:rPr lang="fi-FI" sz="1200" kern="1200" dirty="0" err="1" smtClean="0">
                <a:solidFill>
                  <a:schemeClr val="tx1"/>
                </a:solidFill>
                <a:effectLst/>
                <a:latin typeface="+mn-lt"/>
                <a:ea typeface="+mn-ea"/>
                <a:cs typeface="+mn-cs"/>
              </a:rPr>
              <a:t>fläpille</a:t>
            </a:r>
            <a:r>
              <a:rPr lang="fi-FI" sz="1200" kern="1200" dirty="0" smtClean="0">
                <a:solidFill>
                  <a:schemeClr val="tx1"/>
                </a:solidFill>
                <a:effectLst/>
                <a:latin typeface="+mn-lt"/>
                <a:ea typeface="+mn-ea"/>
                <a:cs typeface="+mn-cs"/>
              </a:rPr>
              <a:t> (helppo toteuttaa, hankala jakaa eteenpäin) TAI </a:t>
            </a:r>
            <a:r>
              <a:rPr lang="fi-FI" sz="1200" kern="1200" dirty="0" err="1" smtClean="0">
                <a:solidFill>
                  <a:schemeClr val="tx1"/>
                </a:solidFill>
                <a:effectLst/>
                <a:latin typeface="+mn-lt"/>
                <a:ea typeface="+mn-ea"/>
                <a:cs typeface="+mn-cs"/>
              </a:rPr>
              <a:t>Padlet</a:t>
            </a:r>
            <a:r>
              <a:rPr lang="fi-FI" sz="1200" kern="1200" dirty="0" smtClean="0">
                <a:solidFill>
                  <a:schemeClr val="tx1"/>
                </a:solidFill>
                <a:effectLst/>
                <a:latin typeface="+mn-lt"/>
                <a:ea typeface="+mn-ea"/>
                <a:cs typeface="+mn-cs"/>
              </a:rPr>
              <a:t> taululle nettiin (hankalampi toteuttaa, mutta menetelmät jäävät muistiin)</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Jos käytät </a:t>
            </a:r>
            <a:r>
              <a:rPr lang="fi-FI" sz="1200" kern="1200" dirty="0" err="1" smtClean="0">
                <a:solidFill>
                  <a:schemeClr val="tx1"/>
                </a:solidFill>
                <a:effectLst/>
                <a:latin typeface="+mn-lt"/>
                <a:ea typeface="+mn-ea"/>
                <a:cs typeface="+mn-cs"/>
              </a:rPr>
              <a:t>Padletia</a:t>
            </a:r>
            <a:r>
              <a:rPr lang="fi-FI" sz="1200" kern="1200" dirty="0" smtClean="0">
                <a:solidFill>
                  <a:schemeClr val="tx1"/>
                </a:solidFill>
                <a:effectLst/>
                <a:latin typeface="+mn-lt"/>
                <a:ea typeface="+mn-ea"/>
                <a:cs typeface="+mn-cs"/>
              </a:rPr>
              <a:t>, näkevät kaikki ryhmät samaan aikaan muiden tuotoksia. Tämä vähentää päällekkäisiä ideoita</a:t>
            </a:r>
          </a:p>
          <a:p>
            <a:pPr marL="171450" lvl="0" indent="-171450">
              <a:buFont typeface="Arial" panose="020B0604020202020204" pitchFamily="34" charset="0"/>
              <a:buChar char="•"/>
            </a:pPr>
            <a:r>
              <a:rPr lang="fi-FI" sz="1200" kern="1200" dirty="0" smtClean="0">
                <a:solidFill>
                  <a:schemeClr val="tx1"/>
                </a:solidFill>
                <a:effectLst/>
                <a:latin typeface="+mn-lt"/>
                <a:ea typeface="+mn-ea"/>
                <a:cs typeface="+mn-cs"/>
              </a:rPr>
              <a:t>Voit varata aikaa kirjaamiseen noin 30 minuuttia</a:t>
            </a:r>
          </a:p>
          <a:p>
            <a:pPr marL="171450" indent="-171450">
              <a:buFont typeface="Arial" panose="020B0604020202020204" pitchFamily="34" charset="0"/>
              <a:buChar char="•"/>
            </a:pPr>
            <a:r>
              <a:rPr lang="fi-FI" sz="1200" kern="1200" dirty="0" smtClean="0">
                <a:solidFill>
                  <a:schemeClr val="tx1"/>
                </a:solidFill>
                <a:effectLst/>
                <a:latin typeface="+mn-lt"/>
                <a:ea typeface="+mn-ea"/>
                <a:cs typeface="+mn-cs"/>
              </a:rPr>
              <a:t>JOS ryhmän koko on alle 8 hlö, voitte käydä tämän kohdan läpi keskustellen yhden toimiessa kirjurina</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4C29E797-001B-4BA1-9C52-C1053FA8A831}" type="slidenum">
              <a:rPr lang="fi-FI" smtClean="0"/>
              <a:t>8</a:t>
            </a:fld>
            <a:endParaRPr lang="fi-FI"/>
          </a:p>
        </p:txBody>
      </p:sp>
    </p:spTree>
    <p:extLst>
      <p:ext uri="{BB962C8B-B14F-4D97-AF65-F5344CB8AC3E}">
        <p14:creationId xmlns:p14="http://schemas.microsoft.com/office/powerpoint/2010/main" val="20666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smtClean="0">
                <a:solidFill>
                  <a:schemeClr val="tx1"/>
                </a:solidFill>
                <a:effectLst/>
                <a:latin typeface="+mn-lt"/>
                <a:ea typeface="+mn-ea"/>
                <a:cs typeface="+mn-cs"/>
              </a:rPr>
              <a:t>4.1 Esimerkkejä menetelmistä (dia 9)</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Tässä diassa on esitetty muutama toiminnallinen menetelmä. Painota osallistujille, että menetelmän tulee olla yksinkertainen toteuttaa ja myös yksinkertainen jakaa eteenpäin.</a:t>
            </a:r>
          </a:p>
          <a:p>
            <a:pPr marL="0" indent="0">
              <a:buFont typeface="Arial" panose="020B0604020202020204" pitchFamily="34" charset="0"/>
              <a:buNone/>
            </a:pPr>
            <a:endParaRPr lang="fi-FI" dirty="0"/>
          </a:p>
        </p:txBody>
      </p:sp>
      <p:sp>
        <p:nvSpPr>
          <p:cNvPr id="4" name="Dian numeron paikkamerkki 3"/>
          <p:cNvSpPr>
            <a:spLocks noGrp="1"/>
          </p:cNvSpPr>
          <p:nvPr>
            <p:ph type="sldNum" sz="quarter" idx="10"/>
          </p:nvPr>
        </p:nvSpPr>
        <p:spPr/>
        <p:txBody>
          <a:bodyPr/>
          <a:lstStyle/>
          <a:p>
            <a:fld id="{4C29E797-001B-4BA1-9C52-C1053FA8A831}" type="slidenum">
              <a:rPr lang="fi-FI" smtClean="0"/>
              <a:t>9</a:t>
            </a:fld>
            <a:endParaRPr lang="fi-FI"/>
          </a:p>
        </p:txBody>
      </p:sp>
    </p:spTree>
    <p:extLst>
      <p:ext uri="{BB962C8B-B14F-4D97-AF65-F5344CB8AC3E}">
        <p14:creationId xmlns:p14="http://schemas.microsoft.com/office/powerpoint/2010/main" val="3533400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i-FI" smtClean="0"/>
              <a:t>Muokkaa perustyyl. napsautt.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E5E886F-E517-4451-9B1F-7B6E2CFE6368}" type="datetimeFigureOut">
              <a:rPr lang="fi-FI" smtClean="0"/>
              <a:t>19.1.2018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a:xfrm>
            <a:off x="9255346" y="2750337"/>
            <a:ext cx="1171888" cy="1356442"/>
          </a:xfrm>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16084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E5E886F-E517-4451-9B1F-7B6E2CFE6368}" type="datetimeFigureOut">
              <a:rPr lang="fi-FI" smtClean="0"/>
              <a:t>19.1.2018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10729455" y="4711309"/>
            <a:ext cx="1154151" cy="1090789"/>
          </a:xfrm>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15811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E5E886F-E517-4451-9B1F-7B6E2CFE6368}" type="datetimeFigureOut">
              <a:rPr lang="fi-FI" smtClean="0"/>
              <a:t>19.1.2018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10729455" y="4711615"/>
            <a:ext cx="1154151" cy="1090789"/>
          </a:xfrm>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92426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E5E886F-E517-4451-9B1F-7B6E2CFE6368}" type="datetimeFigureOut">
              <a:rPr lang="fi-FI" smtClean="0"/>
              <a:t>19.1.2018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10729455" y="4709925"/>
            <a:ext cx="1154151" cy="1090789"/>
          </a:xfrm>
        </p:spPr>
        <p:txBody>
          <a:bodyPr/>
          <a:lstStyle/>
          <a:p>
            <a:fld id="{8A18EBCA-321A-4804-89AB-828F48C7E8A2}" type="slidenum">
              <a:rPr lang="fi-FI" smtClean="0"/>
              <a:t>‹#›</a:t>
            </a:fld>
            <a:endParaRPr lang="fi-FI"/>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9802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E5E886F-E517-4451-9B1F-7B6E2CFE6368}" type="datetimeFigureOut">
              <a:rPr lang="fi-FI" smtClean="0"/>
              <a:t>19.1.2018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10729455" y="4709925"/>
            <a:ext cx="1154151" cy="1090789"/>
          </a:xfrm>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125904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4E5E886F-E517-4451-9B1F-7B6E2CFE6368}" type="datetimeFigureOut">
              <a:rPr lang="fi-FI" smtClean="0"/>
              <a:t>19.1.2018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1200790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4E5E886F-E517-4451-9B1F-7B6E2CFE6368}" type="datetimeFigureOut">
              <a:rPr lang="fi-FI" smtClean="0"/>
              <a:t>19.1.2018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200354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E5E886F-E517-4451-9B1F-7B6E2CFE6368}" type="datetimeFigureOut">
              <a:rPr lang="fi-FI" smtClean="0"/>
              <a:t>19.1.2018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3662642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E5E886F-E517-4451-9B1F-7B6E2CFE6368}" type="datetimeFigureOut">
              <a:rPr lang="fi-FI" smtClean="0"/>
              <a:t>19.1.2018</a:t>
            </a:fld>
            <a:endParaRPr lang="fi-FI"/>
          </a:p>
        </p:txBody>
      </p:sp>
      <p:sp>
        <p:nvSpPr>
          <p:cNvPr id="5" name="Footer Placeholder 4"/>
          <p:cNvSpPr>
            <a:spLocks noGrp="1"/>
          </p:cNvSpPr>
          <p:nvPr>
            <p:ph type="ftr" sz="quarter" idx="11"/>
          </p:nvPr>
        </p:nvSpPr>
        <p:spPr>
          <a:xfrm>
            <a:off x="680321" y="5936188"/>
            <a:ext cx="6126805" cy="365125"/>
          </a:xfrm>
        </p:spPr>
        <p:txBody>
          <a:bodyPr/>
          <a:lstStyle/>
          <a:p>
            <a:endParaRPr lang="fi-FI"/>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A18EBCA-321A-4804-89AB-828F48C7E8A2}" type="slidenum">
              <a:rPr lang="fi-FI" smtClean="0"/>
              <a:t>‹#›</a:t>
            </a:fld>
            <a:endParaRPr lang="fi-FI"/>
          </a:p>
        </p:txBody>
      </p:sp>
    </p:spTree>
    <p:extLst>
      <p:ext uri="{BB962C8B-B14F-4D97-AF65-F5344CB8AC3E}">
        <p14:creationId xmlns:p14="http://schemas.microsoft.com/office/powerpoint/2010/main" val="205730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E5E886F-E517-4451-9B1F-7B6E2CFE6368}" type="datetimeFigureOut">
              <a:rPr lang="fi-FI" smtClean="0"/>
              <a:t>19.1.2018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377766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i-FI" smtClean="0"/>
              <a:t>Muokkaa perustyyl. napsautt.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E5E886F-E517-4451-9B1F-7B6E2CFE6368}" type="datetimeFigureOut">
              <a:rPr lang="fi-FI" smtClean="0"/>
              <a:t>19.1.2018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a:xfrm>
            <a:off x="10729455" y="2869895"/>
            <a:ext cx="1154151" cy="1090789"/>
          </a:xfrm>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305459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E5E886F-E517-4451-9B1F-7B6E2CFE6368}" type="datetimeFigureOut">
              <a:rPr lang="fi-FI" smtClean="0"/>
              <a:t>19.1.2018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845618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80322" y="3030008"/>
            <a:ext cx="4698355" cy="29061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5594123" y="3030008"/>
            <a:ext cx="4700059" cy="29061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E5E886F-E517-4451-9B1F-7B6E2CFE6368}" type="datetimeFigureOut">
              <a:rPr lang="fi-FI" smtClean="0"/>
              <a:t>19.1.2018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164699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E5E886F-E517-4451-9B1F-7B6E2CFE6368}" type="datetimeFigureOut">
              <a:rPr lang="fi-FI" smtClean="0"/>
              <a:t>19.1.2018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170884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E5E886F-E517-4451-9B1F-7B6E2CFE6368}" type="datetimeFigureOut">
              <a:rPr lang="fi-FI" smtClean="0"/>
              <a:t>19.1.2018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175237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i-FI" smtClean="0"/>
              <a:t>Muokkaa perustyyl. napsautt.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E5E886F-E517-4451-9B1F-7B6E2CFE6368}" type="datetimeFigureOut">
              <a:rPr lang="fi-FI" smtClean="0"/>
              <a:t>19.1.2018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398120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E5E886F-E517-4451-9B1F-7B6E2CFE6368}" type="datetimeFigureOut">
              <a:rPr lang="fi-FI" smtClean="0"/>
              <a:t>19.1.2018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18EBCA-321A-4804-89AB-828F48C7E8A2}" type="slidenum">
              <a:rPr lang="fi-FI" smtClean="0"/>
              <a:t>‹#›</a:t>
            </a:fld>
            <a:endParaRPr lang="fi-FI"/>
          </a:p>
        </p:txBody>
      </p:sp>
    </p:spTree>
    <p:extLst>
      <p:ext uri="{BB962C8B-B14F-4D97-AF65-F5344CB8AC3E}">
        <p14:creationId xmlns:p14="http://schemas.microsoft.com/office/powerpoint/2010/main" val="36735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100000">
              <a:schemeClr val="accent4">
                <a:lumMod val="75000"/>
              </a:schemeClr>
            </a:gs>
            <a:gs pos="100000">
              <a:schemeClr val="bg2">
                <a:lumMod val="60000"/>
                <a:lumOff val="40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5E886F-E517-4451-9B1F-7B6E2CFE6368}" type="datetimeFigureOut">
              <a:rPr lang="fi-FI" smtClean="0"/>
              <a:t>19.1.2018</a:t>
            </a:fld>
            <a:endParaRPr lang="fi-FI"/>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A18EBCA-321A-4804-89AB-828F48C7E8A2}" type="slidenum">
              <a:rPr lang="fi-FI" smtClean="0"/>
              <a:t>‹#›</a:t>
            </a:fld>
            <a:endParaRPr lang="fi-FI"/>
          </a:p>
        </p:txBody>
      </p:sp>
    </p:spTree>
    <p:extLst>
      <p:ext uri="{BB962C8B-B14F-4D97-AF65-F5344CB8AC3E}">
        <p14:creationId xmlns:p14="http://schemas.microsoft.com/office/powerpoint/2010/main" val="29386905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332509" y="2809702"/>
            <a:ext cx="8329353" cy="1129164"/>
          </a:xfrm>
        </p:spPr>
        <p:txBody>
          <a:bodyPr>
            <a:normAutofit/>
          </a:bodyPr>
          <a:lstStyle/>
          <a:p>
            <a:pPr algn="ctr"/>
            <a:r>
              <a:rPr lang="fi-FI" sz="3200" b="1" dirty="0"/>
              <a:t>T</a:t>
            </a:r>
            <a:r>
              <a:rPr lang="fi-FI" sz="3200" b="1" dirty="0" smtClean="0"/>
              <a:t>ARTU TOIMEEN! – Koulutus toiminnallisen  opettamisen kehittämiseen</a:t>
            </a:r>
            <a:endParaRPr lang="fi-FI" sz="3200" b="1" dirty="0"/>
          </a:p>
        </p:txBody>
      </p:sp>
      <p:sp>
        <p:nvSpPr>
          <p:cNvPr id="3" name="Alaotsikko 2"/>
          <p:cNvSpPr>
            <a:spLocks noGrp="1"/>
          </p:cNvSpPr>
          <p:nvPr>
            <p:ph type="subTitle" idx="1"/>
          </p:nvPr>
        </p:nvSpPr>
        <p:spPr>
          <a:xfrm>
            <a:off x="0" y="4606981"/>
            <a:ext cx="9929223" cy="1117687"/>
          </a:xfrm>
        </p:spPr>
        <p:txBody>
          <a:bodyPr/>
          <a:lstStyle/>
          <a:p>
            <a:pPr algn="l"/>
            <a:r>
              <a:rPr lang="fi-FI" dirty="0" smtClean="0"/>
              <a:t>© </a:t>
            </a:r>
            <a:r>
              <a:rPr lang="fi-FI" dirty="0" err="1" smtClean="0"/>
              <a:t>ToiMeen</a:t>
            </a:r>
            <a:r>
              <a:rPr lang="fi-FI" dirty="0" smtClean="0"/>
              <a:t>! – </a:t>
            </a:r>
            <a:endParaRPr lang="fi-FI" b="1" dirty="0" smtClean="0">
              <a:solidFill>
                <a:schemeClr val="bg1"/>
              </a:solidFill>
            </a:endParaRPr>
          </a:p>
        </p:txBody>
      </p:sp>
      <p:pic>
        <p:nvPicPr>
          <p:cNvPr id="4" name="Kuv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320" y="6060274"/>
            <a:ext cx="4572679" cy="797726"/>
          </a:xfrm>
          <a:prstGeom prst="rect">
            <a:avLst/>
          </a:prstGeom>
        </p:spPr>
      </p:pic>
      <p:pic>
        <p:nvPicPr>
          <p:cNvPr id="5" name="Kuv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320" y="4391412"/>
            <a:ext cx="4572679" cy="1668861"/>
          </a:xfrm>
          <a:prstGeom prst="rect">
            <a:avLst/>
          </a:prstGeom>
        </p:spPr>
      </p:pic>
    </p:spTree>
    <p:extLst>
      <p:ext uri="{BB962C8B-B14F-4D97-AF65-F5344CB8AC3E}">
        <p14:creationId xmlns:p14="http://schemas.microsoft.com/office/powerpoint/2010/main" val="3125669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4.2 Menetelmien jakaminen</a:t>
            </a:r>
            <a:endParaRPr lang="fi-FI" dirty="0"/>
          </a:p>
        </p:txBody>
      </p:sp>
      <p:sp>
        <p:nvSpPr>
          <p:cNvPr id="3" name="Tekstiruutu 2"/>
          <p:cNvSpPr txBox="1"/>
          <p:nvPr/>
        </p:nvSpPr>
        <p:spPr>
          <a:xfrm>
            <a:off x="0" y="2610197"/>
            <a:ext cx="2726575" cy="4247803"/>
          </a:xfrm>
          <a:prstGeom prst="rect">
            <a:avLst/>
          </a:prstGeom>
          <a:solidFill>
            <a:srgbClr val="FFFF00">
              <a:alpha val="85000"/>
            </a:srgbClr>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lvl="0"/>
            <a:r>
              <a:rPr lang="fi-FI" sz="2400" dirty="0"/>
              <a:t>Kerro omasta </a:t>
            </a:r>
            <a:r>
              <a:rPr lang="fi-FI" sz="2400" dirty="0" err="1"/>
              <a:t>toiminnallisuutta</a:t>
            </a:r>
            <a:r>
              <a:rPr lang="fi-FI" sz="2400" dirty="0"/>
              <a:t> lisäävästä </a:t>
            </a:r>
            <a:r>
              <a:rPr lang="fi-FI" sz="2400" dirty="0" smtClean="0"/>
              <a:t>menetelmästä</a:t>
            </a:r>
          </a:p>
          <a:p>
            <a:pPr lvl="0"/>
            <a:endParaRPr lang="fi-FI" sz="2800" dirty="0" smtClean="0"/>
          </a:p>
          <a:p>
            <a:pPr lvl="0"/>
            <a:endParaRPr lang="fi-FI" sz="2400" dirty="0"/>
          </a:p>
          <a:p>
            <a:pPr lvl="0"/>
            <a:endParaRPr lang="fi-FI" sz="2400" dirty="0" smtClean="0"/>
          </a:p>
          <a:p>
            <a:pPr lvl="0"/>
            <a:endParaRPr lang="fi-FI" sz="2400" dirty="0" smtClean="0"/>
          </a:p>
          <a:p>
            <a:pPr lvl="0"/>
            <a:endParaRPr lang="fi-FI" sz="2400" dirty="0"/>
          </a:p>
          <a:p>
            <a:pPr lvl="0"/>
            <a:endParaRPr lang="fi-FI" sz="2400" dirty="0" smtClean="0"/>
          </a:p>
          <a:p>
            <a:pPr lvl="0"/>
            <a:endParaRPr lang="fi-FI" sz="2400" dirty="0"/>
          </a:p>
        </p:txBody>
      </p:sp>
      <p:sp>
        <p:nvSpPr>
          <p:cNvPr id="6" name="Tekstiruutu 5"/>
          <p:cNvSpPr txBox="1"/>
          <p:nvPr/>
        </p:nvSpPr>
        <p:spPr>
          <a:xfrm>
            <a:off x="2726575" y="2610196"/>
            <a:ext cx="3502686" cy="4247804"/>
          </a:xfrm>
          <a:prstGeom prst="rect">
            <a:avLst/>
          </a:prstGeom>
          <a:solidFill>
            <a:schemeClr val="accent1"/>
          </a:solidFill>
          <a:ln>
            <a:noFill/>
          </a:ln>
        </p:spPr>
        <p:txBody>
          <a:bodyPr wrap="square" rtlCol="0">
            <a:noAutofit/>
          </a:bodyPr>
          <a:lstStyle/>
          <a:p>
            <a:pPr marL="342900" lvl="0" indent="-342900">
              <a:buFont typeface="Arial" panose="020B0604020202020204" pitchFamily="34" charset="0"/>
              <a:buChar char="•"/>
            </a:pPr>
            <a:r>
              <a:rPr lang="fi-FI" sz="2400" dirty="0">
                <a:solidFill>
                  <a:schemeClr val="bg1"/>
                </a:solidFill>
              </a:rPr>
              <a:t>Miten </a:t>
            </a:r>
            <a:r>
              <a:rPr lang="fi-FI" sz="2400" dirty="0" smtClean="0">
                <a:solidFill>
                  <a:schemeClr val="bg1"/>
                </a:solidFill>
              </a:rPr>
              <a:t>tämä </a:t>
            </a:r>
            <a:r>
              <a:rPr lang="fi-FI" sz="2400" dirty="0">
                <a:solidFill>
                  <a:schemeClr val="bg1"/>
                </a:solidFill>
              </a:rPr>
              <a:t>menetelmä on toteutettu?</a:t>
            </a:r>
          </a:p>
          <a:p>
            <a:pPr marL="342900" indent="-342900">
              <a:buFont typeface="Arial" panose="020B0604020202020204" pitchFamily="34" charset="0"/>
              <a:buChar char="•"/>
            </a:pPr>
            <a:r>
              <a:rPr lang="fi-FI" sz="2400" dirty="0">
                <a:solidFill>
                  <a:schemeClr val="bg1"/>
                </a:solidFill>
              </a:rPr>
              <a:t>Mitä valmisteluja se vaatii?</a:t>
            </a:r>
          </a:p>
          <a:p>
            <a:pPr marL="342900" indent="-342900">
              <a:buFont typeface="Arial" panose="020B0604020202020204" pitchFamily="34" charset="0"/>
              <a:buChar char="•"/>
            </a:pPr>
            <a:r>
              <a:rPr lang="fi-FI" sz="2400" dirty="0">
                <a:solidFill>
                  <a:schemeClr val="bg1"/>
                </a:solidFill>
              </a:rPr>
              <a:t>Miten menetelmää voisi </a:t>
            </a:r>
            <a:r>
              <a:rPr lang="fi-FI" sz="2400" dirty="0" smtClean="0">
                <a:solidFill>
                  <a:schemeClr val="bg1"/>
                </a:solidFill>
              </a:rPr>
              <a:t>soveltaa</a:t>
            </a:r>
            <a:r>
              <a:rPr lang="fi-FI" sz="2400" dirty="0" smtClean="0">
                <a:solidFill>
                  <a:schemeClr val="bg1"/>
                </a:solidFill>
              </a:rPr>
              <a:t>?</a:t>
            </a:r>
            <a:endParaRPr lang="fi-FI" sz="2400" dirty="0" smtClean="0">
              <a:solidFill>
                <a:schemeClr val="bg1"/>
              </a:solidFill>
            </a:endParaRPr>
          </a:p>
        </p:txBody>
      </p:sp>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261" y="2610196"/>
            <a:ext cx="5962739" cy="4287988"/>
          </a:xfrm>
          <a:prstGeom prst="rect">
            <a:avLst/>
          </a:prstGeom>
        </p:spPr>
      </p:pic>
    </p:spTree>
    <p:extLst>
      <p:ext uri="{BB962C8B-B14F-4D97-AF65-F5344CB8AC3E}">
        <p14:creationId xmlns:p14="http://schemas.microsoft.com/office/powerpoint/2010/main" val="881791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 Toiminnallisen oppitunnin suunnittelu</a:t>
            </a:r>
            <a:endParaRPr lang="fi-FI" dirty="0"/>
          </a:p>
        </p:txBody>
      </p:sp>
      <p:sp>
        <p:nvSpPr>
          <p:cNvPr id="3" name="Sisällön paikkamerkki 2"/>
          <p:cNvSpPr>
            <a:spLocks noGrp="1"/>
          </p:cNvSpPr>
          <p:nvPr>
            <p:ph idx="1"/>
          </p:nvPr>
        </p:nvSpPr>
        <p:spPr>
          <a:xfrm>
            <a:off x="0" y="2527069"/>
            <a:ext cx="4156363" cy="4348488"/>
          </a:xfrm>
          <a:solidFill>
            <a:srgbClr val="FFFF00"/>
          </a:solidFill>
          <a:ln>
            <a:noFill/>
          </a:ln>
        </p:spPr>
        <p:style>
          <a:lnRef idx="2">
            <a:schemeClr val="dk1"/>
          </a:lnRef>
          <a:fillRef idx="1">
            <a:schemeClr val="lt1"/>
          </a:fillRef>
          <a:effectRef idx="0">
            <a:schemeClr val="dk1"/>
          </a:effectRef>
          <a:fontRef idx="minor">
            <a:schemeClr val="dk1"/>
          </a:fontRef>
        </p:style>
        <p:txBody>
          <a:bodyPr>
            <a:noAutofit/>
          </a:bodyPr>
          <a:lstStyle/>
          <a:p>
            <a:pPr marL="0" lvl="0" indent="0">
              <a:buNone/>
            </a:pPr>
            <a:r>
              <a:rPr lang="fi-FI" sz="3200" b="1" dirty="0">
                <a:solidFill>
                  <a:schemeClr val="bg1"/>
                </a:solidFill>
              </a:rPr>
              <a:t>S</a:t>
            </a:r>
            <a:r>
              <a:rPr lang="fi-FI" sz="3200" b="1" dirty="0" smtClean="0">
                <a:solidFill>
                  <a:schemeClr val="bg1"/>
                </a:solidFill>
              </a:rPr>
              <a:t>uunnittele</a:t>
            </a:r>
            <a:r>
              <a:rPr lang="fi-FI" sz="3200" dirty="0" smtClean="0">
                <a:solidFill>
                  <a:schemeClr val="bg1"/>
                </a:solidFill>
              </a:rPr>
              <a:t> </a:t>
            </a:r>
            <a:r>
              <a:rPr lang="fi-FI" sz="3200" b="1" dirty="0" smtClean="0">
                <a:solidFill>
                  <a:schemeClr val="bg1"/>
                </a:solidFill>
              </a:rPr>
              <a:t>oppitunti</a:t>
            </a:r>
            <a:r>
              <a:rPr lang="fi-FI" sz="3200" dirty="0" smtClean="0">
                <a:solidFill>
                  <a:schemeClr val="bg1"/>
                </a:solidFill>
              </a:rPr>
              <a:t>, </a:t>
            </a:r>
            <a:r>
              <a:rPr lang="fi-FI" sz="3200" b="1" dirty="0" smtClean="0">
                <a:solidFill>
                  <a:schemeClr val="bg1"/>
                </a:solidFill>
              </a:rPr>
              <a:t>joka sisältää toiminnallisia osioita. </a:t>
            </a:r>
          </a:p>
        </p:txBody>
      </p:sp>
      <p:sp>
        <p:nvSpPr>
          <p:cNvPr id="4" name="Suorakulmio 3"/>
          <p:cNvSpPr/>
          <p:nvPr/>
        </p:nvSpPr>
        <p:spPr>
          <a:xfrm>
            <a:off x="4156363" y="2527069"/>
            <a:ext cx="3550435" cy="4330932"/>
          </a:xfrm>
          <a:prstGeom prst="rect">
            <a:avLst/>
          </a:prstGeom>
          <a:solidFill>
            <a:schemeClr val="accent1"/>
          </a:solidFill>
        </p:spPr>
        <p:txBody>
          <a:bodyPr/>
          <a:lstStyle/>
          <a:p>
            <a:pPr marL="571500" lvl="0" indent="-571500" rtl="0">
              <a:buFont typeface="Arial" panose="020B0604020202020204" pitchFamily="34" charset="0"/>
              <a:buChar char="•"/>
            </a:pPr>
            <a:r>
              <a:rPr lang="fi-FI" sz="2400" dirty="0" smtClean="0">
                <a:solidFill>
                  <a:schemeClr val="bg1"/>
                </a:solidFill>
              </a:rPr>
              <a:t>AIHE</a:t>
            </a:r>
            <a:endParaRPr lang="fi-FI" sz="2400" dirty="0">
              <a:solidFill>
                <a:schemeClr val="bg1"/>
              </a:solidFill>
            </a:endParaRPr>
          </a:p>
          <a:p>
            <a:pPr marL="571500" lvl="0" indent="-571500" rtl="0">
              <a:buFont typeface="Arial" panose="020B0604020202020204" pitchFamily="34" charset="0"/>
              <a:buChar char="•"/>
            </a:pPr>
            <a:r>
              <a:rPr lang="fi-FI" sz="2400" dirty="0" smtClean="0">
                <a:solidFill>
                  <a:schemeClr val="bg1"/>
                </a:solidFill>
              </a:rPr>
              <a:t>TAVOITE JA SISÄLTÖ</a:t>
            </a:r>
            <a:endParaRPr lang="fi-FI" sz="2400" dirty="0">
              <a:solidFill>
                <a:schemeClr val="bg1"/>
              </a:solidFill>
            </a:endParaRPr>
          </a:p>
          <a:p>
            <a:pPr marL="571500" lvl="0" indent="-571500" rtl="0">
              <a:buFont typeface="Arial" panose="020B0604020202020204" pitchFamily="34" charset="0"/>
              <a:buChar char="•"/>
            </a:pPr>
            <a:r>
              <a:rPr lang="fi-FI" sz="2400" dirty="0" smtClean="0">
                <a:solidFill>
                  <a:schemeClr val="bg1"/>
                </a:solidFill>
              </a:rPr>
              <a:t>PAIKKA</a:t>
            </a:r>
            <a:endParaRPr lang="fi-FI" sz="2400" dirty="0">
              <a:solidFill>
                <a:schemeClr val="bg1"/>
              </a:solidFill>
            </a:endParaRPr>
          </a:p>
          <a:p>
            <a:pPr marL="571500" lvl="0" indent="-571500" rtl="0">
              <a:buFont typeface="Arial" panose="020B0604020202020204" pitchFamily="34" charset="0"/>
              <a:buChar char="•"/>
            </a:pPr>
            <a:r>
              <a:rPr lang="fi-FI" sz="2400" dirty="0" smtClean="0">
                <a:solidFill>
                  <a:schemeClr val="bg1"/>
                </a:solidFill>
              </a:rPr>
              <a:t>VARUSTEET</a:t>
            </a:r>
            <a:endParaRPr lang="fi-FI" sz="2400" dirty="0">
              <a:solidFill>
                <a:schemeClr val="bg1"/>
              </a:solidFill>
            </a:endParaRPr>
          </a:p>
          <a:p>
            <a:pPr marL="571500" lvl="0" indent="-571500" rtl="0">
              <a:buFont typeface="Arial" panose="020B0604020202020204" pitchFamily="34" charset="0"/>
              <a:buChar char="•"/>
            </a:pPr>
            <a:r>
              <a:rPr lang="fi-FI" sz="2400" dirty="0" smtClean="0">
                <a:solidFill>
                  <a:schemeClr val="bg1"/>
                </a:solidFill>
              </a:rPr>
              <a:t>ARVIOINTI</a:t>
            </a:r>
            <a:endParaRPr lang="fi-FI" sz="2400" dirty="0">
              <a:solidFill>
                <a:schemeClr val="bg1"/>
              </a:solidFill>
            </a:endParaRPr>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6798" y="2527068"/>
            <a:ext cx="4485201" cy="4348489"/>
          </a:xfrm>
          <a:prstGeom prst="rect">
            <a:avLst/>
          </a:prstGeom>
        </p:spPr>
      </p:pic>
    </p:spTree>
    <p:extLst>
      <p:ext uri="{BB962C8B-B14F-4D97-AF65-F5344CB8AC3E}">
        <p14:creationId xmlns:p14="http://schemas.microsoft.com/office/powerpoint/2010/main" val="4008762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5.1 Oppitunnin esittely</a:t>
            </a:r>
            <a:endParaRPr lang="fi-FI" dirty="0"/>
          </a:p>
        </p:txBody>
      </p:sp>
      <p:sp>
        <p:nvSpPr>
          <p:cNvPr id="3" name="Sisällön paikkamerkki 2"/>
          <p:cNvSpPr>
            <a:spLocks noGrp="1"/>
          </p:cNvSpPr>
          <p:nvPr>
            <p:ph idx="1"/>
          </p:nvPr>
        </p:nvSpPr>
        <p:spPr>
          <a:xfrm>
            <a:off x="0" y="2336872"/>
            <a:ext cx="5158045" cy="4521128"/>
          </a:xfrm>
          <a:solidFill>
            <a:srgbClr val="FFFF00"/>
          </a:solid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fi-FI" sz="4400" dirty="0" smtClean="0"/>
              <a:t>Esitelkää suunnittelemanne oppitunti muille</a:t>
            </a:r>
          </a:p>
        </p:txBody>
      </p:sp>
      <p:sp>
        <p:nvSpPr>
          <p:cNvPr id="4" name="Tekstiruutu 3"/>
          <p:cNvSpPr txBox="1"/>
          <p:nvPr/>
        </p:nvSpPr>
        <p:spPr>
          <a:xfrm>
            <a:off x="5158046" y="2336873"/>
            <a:ext cx="7033953" cy="452112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571500" indent="-571500">
              <a:buFont typeface="Arial" panose="020B0604020202020204" pitchFamily="34" charset="0"/>
              <a:buChar char="•"/>
            </a:pPr>
            <a:r>
              <a:rPr lang="fi-FI" sz="3600" dirty="0" smtClean="0"/>
              <a:t>Voiko </a:t>
            </a:r>
            <a:r>
              <a:rPr lang="fi-FI" sz="3600" dirty="0"/>
              <a:t>samaa menetelmää soveltaa muihin aineisiin</a:t>
            </a:r>
            <a:r>
              <a:rPr lang="fi-FI" sz="3600" dirty="0" smtClean="0"/>
              <a:t>?</a:t>
            </a:r>
          </a:p>
          <a:p>
            <a:pPr marL="571500" indent="-571500">
              <a:buFont typeface="Arial" panose="020B0604020202020204" pitchFamily="34" charset="0"/>
              <a:buChar char="•"/>
            </a:pPr>
            <a:r>
              <a:rPr lang="fi-FI" sz="3600" dirty="0" smtClean="0"/>
              <a:t>Kuinka </a:t>
            </a:r>
            <a:r>
              <a:rPr lang="fi-FI" sz="3600" dirty="0"/>
              <a:t>oppituntia voisi kehittää</a:t>
            </a:r>
            <a:r>
              <a:rPr lang="fi-FI" sz="3600" dirty="0" smtClean="0"/>
              <a:t>?</a:t>
            </a:r>
          </a:p>
          <a:p>
            <a:pPr lvl="1"/>
            <a:endParaRPr lang="fi-FI" dirty="0"/>
          </a:p>
          <a:p>
            <a:pPr lvl="1"/>
            <a:endParaRPr lang="fi-FI" dirty="0"/>
          </a:p>
        </p:txBody>
      </p:sp>
    </p:spTree>
    <p:extLst>
      <p:ext uri="{BB962C8B-B14F-4D97-AF65-F5344CB8AC3E}">
        <p14:creationId xmlns:p14="http://schemas.microsoft.com/office/powerpoint/2010/main" val="232158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6. Kuinka kehitetään toiminnallista opettamista koulullamme?</a:t>
            </a:r>
            <a:endParaRPr lang="fi-FI" dirty="0"/>
          </a:p>
        </p:txBody>
      </p:sp>
      <p:sp>
        <p:nvSpPr>
          <p:cNvPr id="3" name="Sisällön paikkamerkki 2"/>
          <p:cNvSpPr>
            <a:spLocks noGrp="1"/>
          </p:cNvSpPr>
          <p:nvPr>
            <p:ph idx="1"/>
          </p:nvPr>
        </p:nvSpPr>
        <p:spPr>
          <a:xfrm>
            <a:off x="0" y="2566575"/>
            <a:ext cx="4089862" cy="4291425"/>
          </a:xfrm>
          <a:solidFill>
            <a:srgbClr val="FFFF00"/>
          </a:solid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endParaRPr lang="fi-FI" sz="2800" dirty="0" smtClean="0"/>
          </a:p>
          <a:p>
            <a:pPr marL="0" indent="0">
              <a:buNone/>
            </a:pPr>
            <a:r>
              <a:rPr lang="fi-FI" sz="2800" dirty="0" smtClean="0"/>
              <a:t>Tehkää koulullenne </a:t>
            </a:r>
            <a:r>
              <a:rPr lang="fi-FI" sz="2800" dirty="0" smtClean="0"/>
              <a:t>suunnitelma oppilaiden fyysisen aktiivisuuden </a:t>
            </a:r>
            <a:r>
              <a:rPr lang="fi-FI" sz="2800" dirty="0" smtClean="0"/>
              <a:t>ja </a:t>
            </a:r>
            <a:r>
              <a:rPr lang="fi-FI" sz="2800" dirty="0" smtClean="0"/>
              <a:t>hyvinvoinnin edistämiseen koulupäivän </a:t>
            </a:r>
            <a:r>
              <a:rPr lang="fi-FI" sz="2800" dirty="0" smtClean="0"/>
              <a:t>aikana.</a:t>
            </a:r>
          </a:p>
          <a:p>
            <a:pPr marL="0" indent="0">
              <a:buNone/>
            </a:pPr>
            <a:endParaRPr lang="fi-FI" sz="2800" dirty="0" smtClean="0"/>
          </a:p>
        </p:txBody>
      </p:sp>
      <p:sp>
        <p:nvSpPr>
          <p:cNvPr id="4" name="Tekstiruutu 3"/>
          <p:cNvSpPr txBox="1"/>
          <p:nvPr/>
        </p:nvSpPr>
        <p:spPr>
          <a:xfrm>
            <a:off x="4089861" y="2566575"/>
            <a:ext cx="4089861" cy="4291425"/>
          </a:xfrm>
          <a:prstGeom prst="rect">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fi-FI" sz="2800" b="1" dirty="0"/>
              <a:t>Tuotos: </a:t>
            </a:r>
          </a:p>
          <a:p>
            <a:r>
              <a:rPr lang="fi-FI" sz="2800" dirty="0"/>
              <a:t>K</a:t>
            </a:r>
            <a:r>
              <a:rPr lang="fi-FI" sz="2800" dirty="0" smtClean="0"/>
              <a:t>onkreettinen </a:t>
            </a:r>
            <a:r>
              <a:rPr lang="fi-FI" sz="2800" dirty="0"/>
              <a:t>suunnitelma </a:t>
            </a:r>
            <a:r>
              <a:rPr lang="fi-FI" sz="2800" dirty="0" smtClean="0"/>
              <a:t>niistä </a:t>
            </a:r>
            <a:r>
              <a:rPr lang="fi-FI" sz="2800" dirty="0"/>
              <a:t>toimintatavoista, jolla oppilaiden fyysinen aktiivisuus koulupäivän aikana </a:t>
            </a:r>
            <a:r>
              <a:rPr lang="fi-FI" sz="2800" dirty="0" smtClean="0"/>
              <a:t>lisääntyy.</a:t>
            </a:r>
            <a:endParaRPr lang="fi-FI" sz="2800" dirty="0"/>
          </a:p>
        </p:txBody>
      </p:sp>
      <p:sp>
        <p:nvSpPr>
          <p:cNvPr id="6" name="Tekstiruutu 5"/>
          <p:cNvSpPr txBox="1"/>
          <p:nvPr/>
        </p:nvSpPr>
        <p:spPr>
          <a:xfrm>
            <a:off x="8179723" y="2566575"/>
            <a:ext cx="4012277" cy="429142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fi-FI" sz="3200" dirty="0" smtClean="0"/>
              <a:t>Mikä on meidän koulun suunnitelma?</a:t>
            </a:r>
            <a:endParaRPr lang="fi-FI" sz="3200" dirty="0"/>
          </a:p>
        </p:txBody>
      </p:sp>
    </p:spTree>
    <p:extLst>
      <p:ext uri="{BB962C8B-B14F-4D97-AF65-F5344CB8AC3E}">
        <p14:creationId xmlns:p14="http://schemas.microsoft.com/office/powerpoint/2010/main" val="2224920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6.1 </a:t>
            </a:r>
            <a:r>
              <a:rPr lang="fi-FI" b="1" dirty="0" smtClean="0"/>
              <a:t>Muilta </a:t>
            </a:r>
            <a:r>
              <a:rPr lang="fi-FI" b="1" dirty="0"/>
              <a:t>kouluilta varastettuja </a:t>
            </a:r>
            <a:r>
              <a:rPr lang="fi-FI" b="1" dirty="0" smtClean="0"/>
              <a:t>ideoita</a:t>
            </a:r>
            <a:r>
              <a:rPr lang="fi-FI" b="1" dirty="0"/>
              <a:t/>
            </a:r>
            <a:br>
              <a:rPr lang="fi-FI" b="1" dirty="0"/>
            </a:br>
            <a:endParaRPr lang="fi-FI" dirty="0"/>
          </a:p>
        </p:txBody>
      </p:sp>
      <p:sp>
        <p:nvSpPr>
          <p:cNvPr id="5" name="Tekstiruutu 4"/>
          <p:cNvSpPr txBox="1"/>
          <p:nvPr/>
        </p:nvSpPr>
        <p:spPr>
          <a:xfrm>
            <a:off x="1" y="2427316"/>
            <a:ext cx="6843878" cy="4430684"/>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endParaRPr lang="fi-FI" sz="2400" dirty="0"/>
          </a:p>
          <a:p>
            <a:pPr marL="285750" indent="-285750">
              <a:buFont typeface="Arial" panose="020B0604020202020204" pitchFamily="34" charset="0"/>
              <a:buChar char="•"/>
            </a:pPr>
            <a:r>
              <a:rPr lang="fi-FI" sz="2800" dirty="0" smtClean="0"/>
              <a:t>Opettajakokouksissa </a:t>
            </a:r>
            <a:r>
              <a:rPr lang="fi-FI" sz="2800" dirty="0"/>
              <a:t>on varattu </a:t>
            </a:r>
            <a:r>
              <a:rPr lang="fi-FI" sz="2800" dirty="0" smtClean="0"/>
              <a:t>aikaa toiminnallisille </a:t>
            </a:r>
            <a:r>
              <a:rPr lang="fi-FI" sz="2800" dirty="0"/>
              <a:t>opettamiselle</a:t>
            </a:r>
          </a:p>
          <a:p>
            <a:pPr marL="285750" indent="-285750">
              <a:buFont typeface="Arial" panose="020B0604020202020204" pitchFamily="34" charset="0"/>
              <a:buChar char="•"/>
            </a:pPr>
            <a:r>
              <a:rPr lang="fi-FI" sz="2800" dirty="0"/>
              <a:t>Y</a:t>
            </a:r>
            <a:r>
              <a:rPr lang="fi-FI" sz="2800" dirty="0" smtClean="0"/>
              <a:t>hteiselle </a:t>
            </a:r>
            <a:r>
              <a:rPr lang="fi-FI" sz="2800" dirty="0"/>
              <a:t>foorumille on laitettu kohta Toiminnallinen opettaminen</a:t>
            </a:r>
          </a:p>
          <a:p>
            <a:pPr marL="285750" indent="-285750">
              <a:buFont typeface="Arial" panose="020B0604020202020204" pitchFamily="34" charset="0"/>
              <a:buChar char="•"/>
            </a:pPr>
            <a:r>
              <a:rPr lang="fi-FI" sz="2800" dirty="0" smtClean="0"/>
              <a:t>Opehuoneessa </a:t>
            </a:r>
            <a:r>
              <a:rPr lang="fi-FI" sz="2800" dirty="0"/>
              <a:t>on valkotaulu, </a:t>
            </a:r>
            <a:r>
              <a:rPr lang="fi-FI" sz="2800" dirty="0" smtClean="0"/>
              <a:t>johon </a:t>
            </a:r>
            <a:r>
              <a:rPr lang="fi-FI" sz="2800" dirty="0"/>
              <a:t>on listattu koululla parhaiten toimivat </a:t>
            </a:r>
            <a:r>
              <a:rPr lang="fi-FI" sz="2800" dirty="0" smtClean="0"/>
              <a:t>menetelmät</a:t>
            </a:r>
            <a:endParaRPr lang="fi-FI" sz="2800" dirty="0"/>
          </a:p>
        </p:txBody>
      </p:sp>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878" y="2427316"/>
            <a:ext cx="5348122" cy="4430684"/>
          </a:xfrm>
          <a:prstGeom prst="rect">
            <a:avLst/>
          </a:prstGeom>
        </p:spPr>
      </p:pic>
    </p:spTree>
    <p:extLst>
      <p:ext uri="{BB962C8B-B14F-4D97-AF65-F5344CB8AC3E}">
        <p14:creationId xmlns:p14="http://schemas.microsoft.com/office/powerpoint/2010/main" val="285578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2339" y="753228"/>
            <a:ext cx="6177679" cy="1080938"/>
          </a:xfrm>
        </p:spPr>
        <p:txBody>
          <a:bodyPr>
            <a:normAutofit fontScale="90000"/>
          </a:bodyPr>
          <a:lstStyle/>
          <a:p>
            <a:r>
              <a:rPr lang="fi-FI" dirty="0" smtClean="0"/>
              <a:t>6.2 Toiminnallisen opettamisen lisääminen koulullamme</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920199887"/>
              </p:ext>
            </p:extLst>
          </p:nvPr>
        </p:nvGraphicFramePr>
        <p:xfrm>
          <a:off x="6172200" y="0"/>
          <a:ext cx="6019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iruutu 6"/>
          <p:cNvSpPr txBox="1"/>
          <p:nvPr/>
        </p:nvSpPr>
        <p:spPr>
          <a:xfrm>
            <a:off x="0" y="2254826"/>
            <a:ext cx="6172199" cy="4603173"/>
          </a:xfrm>
          <a:prstGeom prst="rect">
            <a:avLst/>
          </a:prstGeom>
          <a:solidFill>
            <a:schemeClr val="accent1"/>
          </a:solidFill>
        </p:spPr>
        <p:txBody>
          <a:bodyPr wrap="square" rtlCol="0">
            <a:noAutofit/>
          </a:bodyPr>
          <a:lstStyle/>
          <a:p>
            <a:r>
              <a:rPr lang="fi-FI" sz="2400" b="1" dirty="0" smtClean="0">
                <a:solidFill>
                  <a:schemeClr val="bg1"/>
                </a:solidFill>
              </a:rPr>
              <a:t>KUUSI HATTUA – menetelmä</a:t>
            </a:r>
          </a:p>
          <a:p>
            <a:pPr marL="285750" indent="-285750">
              <a:buFont typeface="Arial" panose="020B0604020202020204" pitchFamily="34" charset="0"/>
              <a:buChar char="•"/>
            </a:pPr>
            <a:r>
              <a:rPr lang="fi-FI" sz="2400" dirty="0" smtClean="0">
                <a:solidFill>
                  <a:schemeClr val="bg1"/>
                </a:solidFill>
              </a:rPr>
              <a:t>Jokainen </a:t>
            </a:r>
            <a:r>
              <a:rPr lang="fi-FI" sz="2400" dirty="0" smtClean="0">
                <a:solidFill>
                  <a:schemeClr val="bg1"/>
                </a:solidFill>
              </a:rPr>
              <a:t>hattu tarkastelee aihetta eri näkökulmasta</a:t>
            </a:r>
          </a:p>
          <a:p>
            <a:pPr marL="285750" indent="-285750">
              <a:buFont typeface="Arial" panose="020B0604020202020204" pitchFamily="34" charset="0"/>
              <a:buChar char="•"/>
            </a:pPr>
            <a:r>
              <a:rPr lang="fi-FI" sz="2400" dirty="0" smtClean="0">
                <a:solidFill>
                  <a:schemeClr val="bg1"/>
                </a:solidFill>
              </a:rPr>
              <a:t>Sininen hattu toimii puheenjohtajana</a:t>
            </a:r>
          </a:p>
          <a:p>
            <a:pPr marL="285750" indent="-285750">
              <a:buFont typeface="Arial" panose="020B0604020202020204" pitchFamily="34" charset="0"/>
              <a:buChar char="•"/>
            </a:pPr>
            <a:r>
              <a:rPr lang="fi-FI" sz="2400" dirty="0" smtClean="0">
                <a:solidFill>
                  <a:schemeClr val="bg1"/>
                </a:solidFill>
              </a:rPr>
              <a:t>Hatut voidaan käydä yhdessä läpi yksi kerrallaan tai hatut voidaan jakaa osallistujien kesken</a:t>
            </a:r>
          </a:p>
          <a:p>
            <a:pPr marL="285750" indent="-285750">
              <a:buFont typeface="Arial" panose="020B0604020202020204" pitchFamily="34" charset="0"/>
              <a:buChar char="•"/>
            </a:pPr>
            <a:r>
              <a:rPr lang="fi-FI" sz="2400" dirty="0" smtClean="0">
                <a:solidFill>
                  <a:schemeClr val="bg1"/>
                </a:solidFill>
              </a:rPr>
              <a:t>Näkökulmien perusteella valitaan tavat joilla lähdetään eteenpäin</a:t>
            </a:r>
          </a:p>
          <a:p>
            <a:pPr marL="285750" indent="-285750">
              <a:buFont typeface="Arial" panose="020B0604020202020204" pitchFamily="34" charset="0"/>
              <a:buChar char="•"/>
            </a:pPr>
            <a:endParaRPr lang="fi-FI" dirty="0" smtClean="0"/>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4064161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6.3 Toiminnallisen </a:t>
            </a:r>
            <a:r>
              <a:rPr lang="fi-FI" dirty="0"/>
              <a:t>opettamisen lisääminen </a:t>
            </a:r>
            <a:r>
              <a:rPr lang="fi-FI" dirty="0" smtClean="0"/>
              <a:t>koulullamme</a:t>
            </a:r>
            <a:endParaRPr lang="fi-FI" dirty="0"/>
          </a:p>
        </p:txBody>
      </p:sp>
      <p:sp>
        <p:nvSpPr>
          <p:cNvPr id="3" name="Sisällön paikkamerkki 2"/>
          <p:cNvSpPr>
            <a:spLocks noGrp="1"/>
          </p:cNvSpPr>
          <p:nvPr>
            <p:ph idx="1"/>
          </p:nvPr>
        </p:nvSpPr>
        <p:spPr/>
        <p:txBody>
          <a:bodyPr>
            <a:normAutofit fontScale="92500" lnSpcReduction="20000"/>
          </a:bodyPr>
          <a:lstStyle/>
          <a:p>
            <a:pPr marL="0" indent="0">
              <a:buNone/>
            </a:pPr>
            <a:r>
              <a:rPr lang="fi-FI" dirty="0" smtClean="0">
                <a:solidFill>
                  <a:schemeClr val="bg1"/>
                </a:solidFill>
              </a:rPr>
              <a:t>AIVORIIHI – menetelmä</a:t>
            </a:r>
          </a:p>
          <a:p>
            <a:r>
              <a:rPr lang="fi-FI" dirty="0" smtClean="0">
                <a:solidFill>
                  <a:schemeClr val="bg1"/>
                </a:solidFill>
              </a:rPr>
              <a:t>Ongelman </a:t>
            </a:r>
            <a:r>
              <a:rPr lang="fi-FI" dirty="0">
                <a:solidFill>
                  <a:schemeClr val="bg1"/>
                </a:solidFill>
              </a:rPr>
              <a:t>hahmotus ja määrittely = yleiskuva</a:t>
            </a:r>
          </a:p>
          <a:p>
            <a:r>
              <a:rPr lang="fi-FI" dirty="0" smtClean="0">
                <a:solidFill>
                  <a:schemeClr val="bg1"/>
                </a:solidFill>
              </a:rPr>
              <a:t>Faktojen </a:t>
            </a:r>
            <a:r>
              <a:rPr lang="fi-FI" dirty="0">
                <a:solidFill>
                  <a:schemeClr val="bg1"/>
                </a:solidFill>
              </a:rPr>
              <a:t>selvittäminen aiheesta</a:t>
            </a:r>
          </a:p>
          <a:p>
            <a:r>
              <a:rPr lang="fi-FI" dirty="0" smtClean="0">
                <a:solidFill>
                  <a:schemeClr val="bg1"/>
                </a:solidFill>
              </a:rPr>
              <a:t>Reunaehtojen </a:t>
            </a:r>
            <a:r>
              <a:rPr lang="fi-FI" dirty="0">
                <a:solidFill>
                  <a:schemeClr val="bg1"/>
                </a:solidFill>
              </a:rPr>
              <a:t>ja esteiden hahmottaminen</a:t>
            </a:r>
          </a:p>
          <a:p>
            <a:r>
              <a:rPr lang="fi-FI" dirty="0" smtClean="0">
                <a:solidFill>
                  <a:schemeClr val="bg1"/>
                </a:solidFill>
              </a:rPr>
              <a:t>Ideointivaihe</a:t>
            </a:r>
            <a:r>
              <a:rPr lang="fi-FI" dirty="0">
                <a:solidFill>
                  <a:schemeClr val="bg1"/>
                </a:solidFill>
              </a:rPr>
              <a:t>, jossa </a:t>
            </a:r>
            <a:r>
              <a:rPr lang="fi-FI" dirty="0" smtClean="0">
                <a:solidFill>
                  <a:schemeClr val="bg1"/>
                </a:solidFill>
              </a:rPr>
              <a:t>ryhmä esittää </a:t>
            </a:r>
            <a:r>
              <a:rPr lang="fi-FI" dirty="0">
                <a:solidFill>
                  <a:schemeClr val="bg1"/>
                </a:solidFill>
              </a:rPr>
              <a:t>vapaasti ideoitaan, yksi ryhmän jäsenistä toimii kirjurina ja kirjaa kaiken ylös</a:t>
            </a:r>
          </a:p>
          <a:p>
            <a:r>
              <a:rPr lang="fi-FI" dirty="0" smtClean="0">
                <a:solidFill>
                  <a:schemeClr val="bg1"/>
                </a:solidFill>
              </a:rPr>
              <a:t>Ideoiden </a:t>
            </a:r>
            <a:r>
              <a:rPr lang="fi-FI" dirty="0">
                <a:solidFill>
                  <a:schemeClr val="bg1"/>
                </a:solidFill>
              </a:rPr>
              <a:t>karsintavaihe, jossa kirjuri lukee ideat ryhmälle, ryhmä vertailee ja kritisoi ideoita, asiayhteyteen sopimattomat hylätään</a:t>
            </a:r>
          </a:p>
          <a:p>
            <a:r>
              <a:rPr lang="fi-FI" dirty="0" smtClean="0">
                <a:solidFill>
                  <a:schemeClr val="bg1"/>
                </a:solidFill>
              </a:rPr>
              <a:t>Sopivat </a:t>
            </a:r>
            <a:r>
              <a:rPr lang="fi-FI" dirty="0">
                <a:solidFill>
                  <a:schemeClr val="bg1"/>
                </a:solidFill>
              </a:rPr>
              <a:t>ideat jalostetaan, yhdistellään tai niistä syntetisoidaan uusia ideoita</a:t>
            </a:r>
          </a:p>
          <a:p>
            <a:r>
              <a:rPr lang="fi-FI" dirty="0" smtClean="0">
                <a:solidFill>
                  <a:schemeClr val="bg1"/>
                </a:solidFill>
              </a:rPr>
              <a:t>Ratkaisuvaihe</a:t>
            </a:r>
            <a:r>
              <a:rPr lang="fi-FI" dirty="0">
                <a:solidFill>
                  <a:schemeClr val="bg1"/>
                </a:solidFill>
              </a:rPr>
              <a:t>, </a:t>
            </a:r>
            <a:r>
              <a:rPr lang="fi-FI" dirty="0" smtClean="0">
                <a:solidFill>
                  <a:schemeClr val="bg1"/>
                </a:solidFill>
              </a:rPr>
              <a:t>jossa valitaan paras ehdotus yhteiseen ongelmaan</a:t>
            </a:r>
            <a:endParaRPr lang="fi-FI" dirty="0">
              <a:solidFill>
                <a:schemeClr val="bg1"/>
              </a:solidFill>
            </a:endParaRPr>
          </a:p>
          <a:p>
            <a:endParaRPr lang="fi-FI" dirty="0"/>
          </a:p>
        </p:txBody>
      </p:sp>
    </p:spTree>
    <p:extLst>
      <p:ext uri="{BB962C8B-B14F-4D97-AF65-F5344CB8AC3E}">
        <p14:creationId xmlns:p14="http://schemas.microsoft.com/office/powerpoint/2010/main" val="1023092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7. Lisää aiheesta</a:t>
            </a:r>
            <a:endParaRPr lang="fi-FI" dirty="0"/>
          </a:p>
        </p:txBody>
      </p:sp>
      <p:sp>
        <p:nvSpPr>
          <p:cNvPr id="3" name="Sisällön paikkamerkki 2"/>
          <p:cNvSpPr>
            <a:spLocks noGrp="1"/>
          </p:cNvSpPr>
          <p:nvPr>
            <p:ph idx="1"/>
          </p:nvPr>
        </p:nvSpPr>
        <p:spPr>
          <a:xfrm>
            <a:off x="680321" y="2837311"/>
            <a:ext cx="3825177" cy="4020689"/>
          </a:xfrm>
        </p:spPr>
        <p:txBody>
          <a:bodyPr>
            <a:normAutofit/>
          </a:bodyPr>
          <a:lstStyle/>
          <a:p>
            <a:pPr marL="0" indent="0">
              <a:buNone/>
            </a:pPr>
            <a:r>
              <a:rPr lang="fi-FI" dirty="0" smtClean="0">
                <a:solidFill>
                  <a:schemeClr val="bg1"/>
                </a:solidFill>
              </a:rPr>
              <a:t>www.toimeen.humak.fi</a:t>
            </a:r>
            <a:endParaRPr lang="fi-FI" dirty="0">
              <a:solidFill>
                <a:schemeClr val="bg1"/>
              </a:solidFill>
            </a:endParaRPr>
          </a:p>
          <a:p>
            <a:endParaRPr lang="fi-FI" dirty="0"/>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254" y="2837312"/>
            <a:ext cx="7453745" cy="2720345"/>
          </a:xfrm>
          <a:prstGeom prst="rect">
            <a:avLst/>
          </a:prstGeom>
        </p:spPr>
      </p:pic>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8254" y="5557658"/>
            <a:ext cx="7453745" cy="1300342"/>
          </a:xfrm>
          <a:prstGeom prst="rect">
            <a:avLst/>
          </a:prstGeom>
        </p:spPr>
      </p:pic>
    </p:spTree>
    <p:extLst>
      <p:ext uri="{BB962C8B-B14F-4D97-AF65-F5344CB8AC3E}">
        <p14:creationId xmlns:p14="http://schemas.microsoft.com/office/powerpoint/2010/main" val="3205096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on luvassa?</a:t>
            </a:r>
            <a:endParaRPr lang="fi-FI" dirty="0"/>
          </a:p>
        </p:txBody>
      </p:sp>
      <p:sp>
        <p:nvSpPr>
          <p:cNvPr id="3" name="Sisällön paikkamerkki 2"/>
          <p:cNvSpPr>
            <a:spLocks noGrp="1"/>
          </p:cNvSpPr>
          <p:nvPr>
            <p:ph idx="1"/>
          </p:nvPr>
        </p:nvSpPr>
        <p:spPr/>
        <p:txBody>
          <a:bodyPr>
            <a:normAutofit lnSpcReduction="10000"/>
          </a:bodyPr>
          <a:lstStyle/>
          <a:p>
            <a:r>
              <a:rPr lang="fi-FI" b="1" dirty="0" smtClean="0">
                <a:solidFill>
                  <a:schemeClr val="bg1"/>
                </a:solidFill>
              </a:rPr>
              <a:t>Tavoite: </a:t>
            </a:r>
            <a:r>
              <a:rPr lang="fi-FI" dirty="0">
                <a:solidFill>
                  <a:schemeClr val="bg1"/>
                </a:solidFill>
              </a:rPr>
              <a:t>A</a:t>
            </a:r>
            <a:r>
              <a:rPr lang="fi-FI" dirty="0" smtClean="0">
                <a:solidFill>
                  <a:schemeClr val="bg1"/>
                </a:solidFill>
              </a:rPr>
              <a:t>ntaa työkaluja toiminnallisten menetelmien käyttöönottoon </a:t>
            </a:r>
          </a:p>
          <a:p>
            <a:r>
              <a:rPr lang="fi-FI" b="1" dirty="0" smtClean="0">
                <a:solidFill>
                  <a:schemeClr val="bg1"/>
                </a:solidFill>
              </a:rPr>
              <a:t>Kesto: </a:t>
            </a:r>
            <a:r>
              <a:rPr lang="fi-FI" dirty="0" smtClean="0">
                <a:solidFill>
                  <a:schemeClr val="bg1"/>
                </a:solidFill>
              </a:rPr>
              <a:t>2 – 4 h ja 5 - 60 min / tehtävä</a:t>
            </a:r>
          </a:p>
          <a:p>
            <a:r>
              <a:rPr lang="fi-FI" b="1" dirty="0" smtClean="0">
                <a:solidFill>
                  <a:schemeClr val="bg1"/>
                </a:solidFill>
              </a:rPr>
              <a:t>Kohderyhmä:</a:t>
            </a:r>
            <a:r>
              <a:rPr lang="fi-FI" dirty="0" smtClean="0">
                <a:solidFill>
                  <a:schemeClr val="bg1"/>
                </a:solidFill>
              </a:rPr>
              <a:t> Koulun opettajat – erityisesti aineenopettajat</a:t>
            </a:r>
          </a:p>
          <a:p>
            <a:r>
              <a:rPr lang="fi-FI" b="1" dirty="0" smtClean="0">
                <a:solidFill>
                  <a:schemeClr val="bg1"/>
                </a:solidFill>
              </a:rPr>
              <a:t>Toiminnan kulku</a:t>
            </a:r>
            <a:r>
              <a:rPr lang="fi-FI" b="1" dirty="0">
                <a:solidFill>
                  <a:schemeClr val="bg1"/>
                </a:solidFill>
              </a:rPr>
              <a:t>: </a:t>
            </a:r>
            <a:endParaRPr lang="fi-FI" b="1" dirty="0" smtClean="0">
              <a:solidFill>
                <a:schemeClr val="bg1"/>
              </a:solidFill>
            </a:endParaRPr>
          </a:p>
          <a:p>
            <a:pPr lvl="1"/>
            <a:r>
              <a:rPr lang="fi-FI" dirty="0" smtClean="0">
                <a:solidFill>
                  <a:schemeClr val="bg1"/>
                </a:solidFill>
              </a:rPr>
              <a:t>Valitaan koulutettava osio tai osiot</a:t>
            </a:r>
          </a:p>
          <a:p>
            <a:pPr lvl="1"/>
            <a:r>
              <a:rPr lang="fi-FI" dirty="0" smtClean="0">
                <a:solidFill>
                  <a:schemeClr val="bg1"/>
                </a:solidFill>
              </a:rPr>
              <a:t>Yksi </a:t>
            </a:r>
            <a:r>
              <a:rPr lang="fi-FI" dirty="0">
                <a:solidFill>
                  <a:schemeClr val="bg1"/>
                </a:solidFill>
              </a:rPr>
              <a:t>opettajista </a:t>
            </a:r>
            <a:r>
              <a:rPr lang="fi-FI" dirty="0" smtClean="0">
                <a:solidFill>
                  <a:schemeClr val="bg1"/>
                </a:solidFill>
              </a:rPr>
              <a:t>toimii puheenjohtajana, yksi tarvittaessa sihteerinä </a:t>
            </a:r>
            <a:r>
              <a:rPr lang="fi-FI" dirty="0">
                <a:solidFill>
                  <a:schemeClr val="bg1"/>
                </a:solidFill>
              </a:rPr>
              <a:t>ja </a:t>
            </a:r>
            <a:r>
              <a:rPr lang="fi-FI" dirty="0" smtClean="0">
                <a:solidFill>
                  <a:schemeClr val="bg1"/>
                </a:solidFill>
              </a:rPr>
              <a:t>loput osallistujina</a:t>
            </a:r>
          </a:p>
          <a:p>
            <a:pPr lvl="1"/>
            <a:r>
              <a:rPr lang="fi-FI" dirty="0" smtClean="0">
                <a:solidFill>
                  <a:schemeClr val="bg1"/>
                </a:solidFill>
              </a:rPr>
              <a:t>Puheenjohtaja näyttää osion osallistujille ja tämän jälkeen toimitaan ohjeiden mukaisesti, puheenjohtaja käyttää PPT muistiinpano sivua tai erillistä PDF-tiedostoa tukimateriaalina koulutukseen</a:t>
            </a:r>
            <a:endParaRPr lang="fi-FI" dirty="0">
              <a:solidFill>
                <a:schemeClr val="bg1"/>
              </a:solidFill>
            </a:endParaRPr>
          </a:p>
        </p:txBody>
      </p:sp>
    </p:spTree>
    <p:extLst>
      <p:ext uri="{BB962C8B-B14F-4D97-AF65-F5344CB8AC3E}">
        <p14:creationId xmlns:p14="http://schemas.microsoft.com/office/powerpoint/2010/main" val="391363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rot="273521">
            <a:off x="5507722" y="2805946"/>
            <a:ext cx="3636544" cy="3108543"/>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i-FI" sz="1400" dirty="0"/>
              <a:t>Yläkouluun siirtyy ikäluokkia, joissa osa liikkuu hyvin paljon, </a:t>
            </a:r>
            <a:r>
              <a:rPr lang="fi-FI" sz="1400" u="sng" dirty="0"/>
              <a:t>mutta iso osa hikoilee ainoastaan koulun pakollisilla liikuntatunneilla. </a:t>
            </a:r>
            <a:r>
              <a:rPr lang="fi-FI" sz="1400" dirty="0"/>
              <a:t>Liikunnanopettaja Tuuli Matinsalo näkee työssään liian vähäisen liikkumisen seurauksia</a:t>
            </a:r>
            <a:r>
              <a:rPr lang="fi-FI" sz="1400" dirty="0" smtClean="0"/>
              <a:t>.</a:t>
            </a:r>
            <a:endParaRPr lang="fi-FI" sz="1400" dirty="0"/>
          </a:p>
          <a:p>
            <a:r>
              <a:rPr lang="fi-FI" sz="1400" b="1" dirty="0" smtClean="0"/>
              <a:t>”8</a:t>
            </a:r>
            <a:r>
              <a:rPr lang="fi-FI" sz="1400" b="1" dirty="0"/>
              <a:t>.- ja 9.-luokkalaisissa on </a:t>
            </a:r>
            <a:r>
              <a:rPr lang="fi-FI" sz="1400" b="1" dirty="0" smtClean="0"/>
              <a:t>noin </a:t>
            </a:r>
            <a:r>
              <a:rPr lang="fi-FI" sz="1400" b="1" dirty="0"/>
              <a:t>puolet sellaisia oppilaita, jotka eivät koulun liikuntatunnin ulkopuolella liiku juuri lainkaan. Se näkyy heti, kun oppilas lähtee liikkeelle</a:t>
            </a:r>
            <a:r>
              <a:rPr lang="fi-FI" sz="1400" b="1" dirty="0" smtClean="0"/>
              <a:t>.”</a:t>
            </a:r>
          </a:p>
          <a:p>
            <a:endParaRPr lang="fi-FI" sz="1400" dirty="0" smtClean="0"/>
          </a:p>
          <a:p>
            <a:r>
              <a:rPr lang="fi-FI" sz="1400" dirty="0" smtClean="0"/>
              <a:t>Lähde</a:t>
            </a:r>
            <a:r>
              <a:rPr lang="fi-FI" sz="1400" dirty="0"/>
              <a:t>: </a:t>
            </a:r>
            <a:r>
              <a:rPr lang="fi-FI" sz="1400" dirty="0" smtClean="0"/>
              <a:t>Pirkka-lehti, Ani Kellomäki Julkaistu: 10.7.2017</a:t>
            </a:r>
            <a:endParaRPr lang="fi-FI" sz="1400" dirty="0"/>
          </a:p>
        </p:txBody>
      </p:sp>
      <p:sp>
        <p:nvSpPr>
          <p:cNvPr id="3" name="Suorakulmio 2"/>
          <p:cNvSpPr/>
          <p:nvPr/>
        </p:nvSpPr>
        <p:spPr>
          <a:xfrm>
            <a:off x="453836" y="937551"/>
            <a:ext cx="7089963" cy="584775"/>
          </a:xfrm>
          <a:prstGeom prst="rect">
            <a:avLst/>
          </a:prstGeom>
        </p:spPr>
        <p:txBody>
          <a:bodyPr wrap="square">
            <a:spAutoFit/>
          </a:bodyPr>
          <a:lstStyle/>
          <a:p>
            <a:r>
              <a:rPr lang="fi-FI" sz="3200" dirty="0"/>
              <a:t>1.Fyysinen aktiivisuus ja koulupäivä</a:t>
            </a:r>
          </a:p>
        </p:txBody>
      </p:sp>
      <p:sp>
        <p:nvSpPr>
          <p:cNvPr id="4" name="Tekstiruutu 3"/>
          <p:cNvSpPr txBox="1"/>
          <p:nvPr/>
        </p:nvSpPr>
        <p:spPr>
          <a:xfrm>
            <a:off x="0" y="2666347"/>
            <a:ext cx="2808313" cy="4191654"/>
          </a:xfrm>
          <a:prstGeom prst="rect">
            <a:avLst/>
          </a:prstGeom>
          <a:solidFill>
            <a:srgbClr val="FFFF00"/>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fi-FI" sz="2800" b="1" dirty="0" smtClean="0"/>
              <a:t>Keskustelu - voidaanko meidän koululla samaistua näihin artikkeleihin?</a:t>
            </a:r>
            <a:endParaRPr lang="fi-FI" sz="2800" b="1" dirty="0"/>
          </a:p>
        </p:txBody>
      </p:sp>
      <p:sp>
        <p:nvSpPr>
          <p:cNvPr id="6" name="Tekstiruutu 5"/>
          <p:cNvSpPr txBox="1"/>
          <p:nvPr/>
        </p:nvSpPr>
        <p:spPr>
          <a:xfrm rot="21406312">
            <a:off x="2670417" y="4299385"/>
            <a:ext cx="2656797" cy="2462213"/>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fi-FI" sz="1400" dirty="0"/>
              <a:t>Kaksi kansallista tutkimusta piirtää karun kuvan suomalaisten koululaisten fyysisestä toimintakyvystä. </a:t>
            </a:r>
            <a:r>
              <a:rPr lang="fi-FI" sz="1400" u="sng" dirty="0"/>
              <a:t>Kaksi viidesosaa yhdeksäsluokkalaisista </a:t>
            </a:r>
            <a:r>
              <a:rPr lang="fi-FI" sz="1400" dirty="0"/>
              <a:t>on jo matkalla elintasosairauksien riskiryhmään</a:t>
            </a:r>
            <a:r>
              <a:rPr lang="fi-FI" sz="1400" dirty="0" smtClean="0"/>
              <a:t>.</a:t>
            </a:r>
          </a:p>
          <a:p>
            <a:pPr fontAlgn="base"/>
            <a:endParaRPr lang="fi-FI" sz="1400" dirty="0" smtClean="0"/>
          </a:p>
          <a:p>
            <a:pPr fontAlgn="base"/>
            <a:r>
              <a:rPr lang="fi-FI" sz="1400" dirty="0" smtClean="0"/>
              <a:t>Lähde</a:t>
            </a:r>
            <a:r>
              <a:rPr lang="fi-FI" sz="1400" dirty="0"/>
              <a:t>: </a:t>
            </a:r>
            <a:r>
              <a:rPr lang="fi-FI" sz="1400" dirty="0" smtClean="0"/>
              <a:t>HS Erkki </a:t>
            </a:r>
            <a:r>
              <a:rPr lang="fi-FI" sz="1400" dirty="0"/>
              <a:t>Kylmänen </a:t>
            </a:r>
          </a:p>
          <a:p>
            <a:pPr fontAlgn="base"/>
            <a:r>
              <a:rPr lang="fi-FI" sz="1400" dirty="0"/>
              <a:t>Julkaistu: </a:t>
            </a:r>
            <a:r>
              <a:rPr lang="fi-FI" sz="1400" dirty="0" smtClean="0"/>
              <a:t>15.12.2016</a:t>
            </a:r>
            <a:endParaRPr lang="fi-FI" sz="1400" dirty="0"/>
          </a:p>
        </p:txBody>
      </p:sp>
      <p:sp>
        <p:nvSpPr>
          <p:cNvPr id="8" name="Tekstiruutu 7"/>
          <p:cNvSpPr txBox="1"/>
          <p:nvPr/>
        </p:nvSpPr>
        <p:spPr>
          <a:xfrm rot="198780">
            <a:off x="2945848" y="2144699"/>
            <a:ext cx="2610996" cy="2031325"/>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i-FI" sz="1400" dirty="0"/>
              <a:t>Paljon liikkuvien tyttöjen ja poikien peruskoulun päättötodistuksen keskiarvo oli keskimäärin puoli arvosanaa korkeampi kuin vähän liikkuneilla. </a:t>
            </a:r>
          </a:p>
          <a:p>
            <a:endParaRPr lang="fi-FI" sz="1400" dirty="0" smtClean="0"/>
          </a:p>
          <a:p>
            <a:r>
              <a:rPr lang="fi-FI" sz="1400" dirty="0" smtClean="0"/>
              <a:t>Lähde: Aamulehti </a:t>
            </a:r>
          </a:p>
          <a:p>
            <a:r>
              <a:rPr lang="fi-FI" sz="1400" dirty="0" smtClean="0"/>
              <a:t>Julkaistu: 14.8.2017</a:t>
            </a:r>
            <a:endParaRPr lang="fi-FI" sz="1400" dirty="0"/>
          </a:p>
        </p:txBody>
      </p:sp>
      <p:sp>
        <p:nvSpPr>
          <p:cNvPr id="9" name="Tekstiruutu 8"/>
          <p:cNvSpPr txBox="1"/>
          <p:nvPr/>
        </p:nvSpPr>
        <p:spPr>
          <a:xfrm rot="168992">
            <a:off x="9154782" y="2051894"/>
            <a:ext cx="2925559" cy="4616648"/>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fi-FI" sz="1400" b="1" dirty="0"/>
              <a:t>Tunti lisää liikuntaa koulupäivään? Rehtorit kertovat: Näin helposti se </a:t>
            </a:r>
            <a:r>
              <a:rPr lang="fi-FI" sz="1400" b="1" dirty="0" smtClean="0"/>
              <a:t>käy!</a:t>
            </a:r>
            <a:endParaRPr lang="fi-FI" sz="1400" dirty="0"/>
          </a:p>
          <a:p>
            <a:r>
              <a:rPr lang="fi-FI" sz="1400" dirty="0" smtClean="0"/>
              <a:t>1</a:t>
            </a:r>
            <a:r>
              <a:rPr lang="fi-FI" sz="1400" dirty="0"/>
              <a:t>. Miksi tunnilla pitäisi istua?</a:t>
            </a:r>
          </a:p>
          <a:p>
            <a:endParaRPr lang="fi-FI" sz="1400" dirty="0"/>
          </a:p>
          <a:p>
            <a:r>
              <a:rPr lang="fi-FI" sz="1400" dirty="0"/>
              <a:t>Hyllykallion koulussa Seinäjoella oppitunneilla järjestetään taukojumppaa</a:t>
            </a:r>
            <a:r>
              <a:rPr lang="fi-FI" sz="1400" dirty="0" smtClean="0"/>
              <a:t>.</a:t>
            </a:r>
            <a:endParaRPr lang="fi-FI" sz="1400" dirty="0"/>
          </a:p>
          <a:p>
            <a:r>
              <a:rPr lang="fi-FI" sz="1400" b="1" dirty="0"/>
              <a:t>”Harva asia tunnilla vaatii sitä, että on pakko istua”, koulun rehtori Irene </a:t>
            </a:r>
            <a:r>
              <a:rPr lang="fi-FI" sz="1400" b="1" dirty="0" err="1"/>
              <a:t>Turenius</a:t>
            </a:r>
            <a:r>
              <a:rPr lang="fi-FI" sz="1400" b="1" dirty="0"/>
              <a:t> kertoo.</a:t>
            </a:r>
          </a:p>
          <a:p>
            <a:endParaRPr lang="fi-FI" sz="1400" dirty="0"/>
          </a:p>
          <a:p>
            <a:r>
              <a:rPr lang="fi-FI" sz="1400" dirty="0"/>
              <a:t>Kun oppitunnissa on mukana edes vähän liikunnallista aktiviteettia, työrauha paranee</a:t>
            </a:r>
            <a:r>
              <a:rPr lang="fi-FI" sz="1400" dirty="0" smtClean="0"/>
              <a:t>.</a:t>
            </a:r>
            <a:r>
              <a:rPr lang="fi-FI" sz="1400" dirty="0"/>
              <a:t> </a:t>
            </a:r>
            <a:endParaRPr lang="fi-FI" sz="1400" dirty="0" smtClean="0"/>
          </a:p>
          <a:p>
            <a:r>
              <a:rPr lang="fi-FI" sz="1400" dirty="0" smtClean="0"/>
              <a:t>”</a:t>
            </a:r>
            <a:r>
              <a:rPr lang="fi-FI" sz="1400" dirty="0"/>
              <a:t>Eivät aikuisetkaan pysty istumaan 45 minuuttia hievahtamatta hiljaa paikallaan.”</a:t>
            </a:r>
            <a:endParaRPr lang="fi-FI" sz="1400" dirty="0" smtClean="0"/>
          </a:p>
          <a:p>
            <a:endParaRPr lang="fi-FI" sz="1400" dirty="0"/>
          </a:p>
          <a:p>
            <a:r>
              <a:rPr lang="fi-FI" sz="1400" dirty="0" smtClean="0"/>
              <a:t>Lähde: </a:t>
            </a:r>
            <a:r>
              <a:rPr lang="fi-FI" sz="1400" dirty="0"/>
              <a:t>SEURA, </a:t>
            </a:r>
            <a:r>
              <a:rPr lang="fi-FI" sz="1400" dirty="0" smtClean="0"/>
              <a:t>Johanna </a:t>
            </a:r>
            <a:r>
              <a:rPr lang="fi-FI" sz="1400" dirty="0"/>
              <a:t>Jantunen</a:t>
            </a:r>
          </a:p>
          <a:p>
            <a:r>
              <a:rPr lang="fi-FI" sz="1400" dirty="0" smtClean="0"/>
              <a:t>Julkaistu: 1.6.2015</a:t>
            </a:r>
            <a:endParaRPr lang="fi-FI" sz="1400" dirty="0"/>
          </a:p>
        </p:txBody>
      </p:sp>
    </p:spTree>
    <p:extLst>
      <p:ext uri="{BB962C8B-B14F-4D97-AF65-F5344CB8AC3E}">
        <p14:creationId xmlns:p14="http://schemas.microsoft.com/office/powerpoint/2010/main" val="77212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48920" y="753131"/>
            <a:ext cx="10419080" cy="1100140"/>
          </a:xfrm>
        </p:spPr>
        <p:txBody>
          <a:bodyPr>
            <a:noAutofit/>
          </a:bodyPr>
          <a:lstStyle/>
          <a:p>
            <a:r>
              <a:rPr lang="fi-FI" b="1" dirty="0" smtClean="0"/>
              <a:t>2. Mitä toiminnalliset opetusmenetelmät ovat?</a:t>
            </a:r>
            <a:endParaRPr lang="fi-FI" b="1" dirty="0"/>
          </a:p>
        </p:txBody>
      </p:sp>
      <p:sp>
        <p:nvSpPr>
          <p:cNvPr id="3" name="Sisällön paikkamerkki 2"/>
          <p:cNvSpPr>
            <a:spLocks noGrp="1"/>
          </p:cNvSpPr>
          <p:nvPr>
            <p:ph idx="1"/>
          </p:nvPr>
        </p:nvSpPr>
        <p:spPr>
          <a:xfrm>
            <a:off x="0" y="3446252"/>
            <a:ext cx="4559544" cy="3411748"/>
          </a:xfrm>
          <a:solidFill>
            <a:srgbClr val="FFFF00"/>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fi-FI" sz="2800" b="1" dirty="0" smtClean="0"/>
              <a:t>Tehkää pienryhmissä 15 minuutin kävelypalaveri koulualueella ja…</a:t>
            </a:r>
          </a:p>
          <a:p>
            <a:pPr marL="0" indent="0">
              <a:buNone/>
            </a:pPr>
            <a:endParaRPr lang="fi-FI" sz="2800" b="1" dirty="0"/>
          </a:p>
          <a:p>
            <a:pPr marL="0" indent="0" algn="ctr">
              <a:buNone/>
            </a:pPr>
            <a:r>
              <a:rPr lang="fi-FI" sz="2800" b="1" dirty="0" smtClean="0"/>
              <a:t>JUTELKAA SEURAAVISTA AIHEISTA</a:t>
            </a:r>
          </a:p>
          <a:p>
            <a:pPr marL="0" indent="0">
              <a:buNone/>
            </a:pPr>
            <a:endParaRPr lang="fi-FI" dirty="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127" y="3437298"/>
            <a:ext cx="2964873" cy="3442806"/>
          </a:xfrm>
          <a:prstGeom prst="rect">
            <a:avLst/>
          </a:prstGeom>
          <a:ln>
            <a:noFill/>
          </a:ln>
          <a:effectLst/>
        </p:spPr>
      </p:pic>
      <p:sp>
        <p:nvSpPr>
          <p:cNvPr id="10" name="Tekstiruutu 9"/>
          <p:cNvSpPr txBox="1"/>
          <p:nvPr/>
        </p:nvSpPr>
        <p:spPr>
          <a:xfrm>
            <a:off x="4559544" y="3446252"/>
            <a:ext cx="4667583" cy="3477875"/>
          </a:xfrm>
          <a:prstGeom prst="rect">
            <a:avLst/>
          </a:prstGeom>
          <a:solidFill>
            <a:schemeClr val="accent1"/>
          </a:solidFill>
          <a:ln>
            <a:noFill/>
          </a:ln>
        </p:spPr>
        <p:txBody>
          <a:bodyPr wrap="square" rtlCol="0">
            <a:spAutoFit/>
          </a:bodyPr>
          <a:lstStyle/>
          <a:p>
            <a:r>
              <a:rPr lang="fi-FI" sz="2800" dirty="0" smtClean="0">
                <a:solidFill>
                  <a:schemeClr val="bg1"/>
                </a:solidFill>
              </a:rPr>
              <a:t>Mitä sinulla tulee mieleen aiheesta </a:t>
            </a:r>
            <a:r>
              <a:rPr lang="fi-FI" sz="2800" b="1" dirty="0" smtClean="0">
                <a:solidFill>
                  <a:schemeClr val="bg1"/>
                </a:solidFill>
              </a:rPr>
              <a:t>toiminnallinen opetus</a:t>
            </a:r>
            <a:r>
              <a:rPr lang="fi-FI" sz="2800" dirty="0" smtClean="0">
                <a:solidFill>
                  <a:schemeClr val="bg1"/>
                </a:solidFill>
              </a:rPr>
              <a:t>?</a:t>
            </a:r>
          </a:p>
          <a:p>
            <a:endParaRPr lang="fi-FI" sz="2800" dirty="0">
              <a:solidFill>
                <a:schemeClr val="bg1"/>
              </a:solidFill>
            </a:endParaRPr>
          </a:p>
          <a:p>
            <a:r>
              <a:rPr lang="fi-FI" sz="2800" dirty="0" smtClean="0">
                <a:solidFill>
                  <a:schemeClr val="bg1"/>
                </a:solidFill>
              </a:rPr>
              <a:t>Mitä lisäarvoa toiminnalliset menetelmät tuovat opetukseen?</a:t>
            </a:r>
            <a:endParaRPr lang="fi-FI" sz="2400" dirty="0" smtClean="0">
              <a:solidFill>
                <a:schemeClr val="bg1"/>
              </a:solidFill>
            </a:endParaRPr>
          </a:p>
          <a:p>
            <a:endParaRPr lang="fi-FI" sz="2400" dirty="0">
              <a:solidFill>
                <a:schemeClr val="bg1"/>
              </a:solidFill>
            </a:endParaRPr>
          </a:p>
        </p:txBody>
      </p:sp>
    </p:spTree>
    <p:extLst>
      <p:ext uri="{BB962C8B-B14F-4D97-AF65-F5344CB8AC3E}">
        <p14:creationId xmlns:p14="http://schemas.microsoft.com/office/powerpoint/2010/main" val="1197745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2.1 Kävelypalaverin purku</a:t>
            </a:r>
            <a:endParaRPr lang="fi-FI" dirty="0"/>
          </a:p>
        </p:txBody>
      </p:sp>
      <p:sp>
        <p:nvSpPr>
          <p:cNvPr id="3" name="Sisällön paikkamerkki 2"/>
          <p:cNvSpPr>
            <a:spLocks noGrp="1"/>
          </p:cNvSpPr>
          <p:nvPr>
            <p:ph idx="1"/>
          </p:nvPr>
        </p:nvSpPr>
        <p:spPr>
          <a:xfrm>
            <a:off x="0" y="3130605"/>
            <a:ext cx="12191999" cy="3727396"/>
          </a:xfrm>
          <a:solidFill>
            <a:schemeClr val="accent1"/>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fi-FI" sz="4000" dirty="0" smtClean="0"/>
              <a:t>Mielestäni </a:t>
            </a:r>
            <a:r>
              <a:rPr lang="fi-FI" sz="4000" dirty="0"/>
              <a:t>toiminnallinen opetus on</a:t>
            </a:r>
            <a:r>
              <a:rPr lang="fi-FI" sz="4000" dirty="0" smtClean="0"/>
              <a:t>…</a:t>
            </a:r>
          </a:p>
          <a:p>
            <a:pPr marL="0" indent="0">
              <a:buNone/>
            </a:pPr>
            <a:endParaRPr lang="fi-FI" sz="4000" dirty="0" smtClean="0"/>
          </a:p>
          <a:p>
            <a:pPr marL="0" indent="0">
              <a:buNone/>
            </a:pPr>
            <a:r>
              <a:rPr lang="fi-FI" sz="4000" dirty="0" smtClean="0"/>
              <a:t>Mielestäni toiminnallisten menetelmien lisäarvo on…</a:t>
            </a:r>
            <a:endParaRPr lang="fi-FI" sz="4000" dirty="0"/>
          </a:p>
          <a:p>
            <a:endParaRPr lang="fi-FI" dirty="0"/>
          </a:p>
        </p:txBody>
      </p:sp>
      <p:sp>
        <p:nvSpPr>
          <p:cNvPr id="4" name="Tekstiruutu 3"/>
          <p:cNvSpPr txBox="1"/>
          <p:nvPr/>
        </p:nvSpPr>
        <p:spPr>
          <a:xfrm>
            <a:off x="0" y="2361163"/>
            <a:ext cx="12191999" cy="769441"/>
          </a:xfrm>
          <a:prstGeom prst="rect">
            <a:avLst/>
          </a:prstGeom>
          <a:solidFill>
            <a:srgbClr val="FFFF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4400" dirty="0" smtClean="0"/>
              <a:t>JATKA LAUSETTA</a:t>
            </a:r>
            <a:endParaRPr lang="fi-FI" sz="4400" dirty="0"/>
          </a:p>
        </p:txBody>
      </p:sp>
    </p:spTree>
    <p:extLst>
      <p:ext uri="{BB962C8B-B14F-4D97-AF65-F5344CB8AC3E}">
        <p14:creationId xmlns:p14="http://schemas.microsoft.com/office/powerpoint/2010/main" val="3331120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2.2 Miten toteutan toiminnallista oppimista?</a:t>
            </a:r>
            <a:endParaRPr lang="fi-FI" dirty="0"/>
          </a:p>
        </p:txBody>
      </p:sp>
      <p:sp>
        <p:nvSpPr>
          <p:cNvPr id="3" name="Sisällön paikkamerkki 2"/>
          <p:cNvSpPr>
            <a:spLocks noGrp="1"/>
          </p:cNvSpPr>
          <p:nvPr>
            <p:ph idx="1"/>
          </p:nvPr>
        </p:nvSpPr>
        <p:spPr>
          <a:xfrm>
            <a:off x="0" y="2676698"/>
            <a:ext cx="5922576" cy="4181302"/>
          </a:xfrm>
          <a:solidFill>
            <a:schemeClr val="accent1"/>
          </a:solidFill>
          <a:ln>
            <a:noFill/>
          </a:ln>
        </p:spPr>
        <p:txBody>
          <a:bodyPr>
            <a:normAutofit fontScale="55000" lnSpcReduction="20000"/>
          </a:bodyPr>
          <a:lstStyle/>
          <a:p>
            <a:endParaRPr lang="fi-FI" dirty="0" smtClean="0"/>
          </a:p>
          <a:p>
            <a:pPr marL="0" indent="0">
              <a:buNone/>
            </a:pPr>
            <a:r>
              <a:rPr lang="fi-FI" sz="4800" dirty="0" smtClean="0">
                <a:solidFill>
                  <a:schemeClr val="bg1"/>
                </a:solidFill>
              </a:rPr>
              <a:t>OPETUSMENETELMIEN MUUTOKSET</a:t>
            </a:r>
          </a:p>
          <a:p>
            <a:pPr lvl="1"/>
            <a:r>
              <a:rPr lang="fi-FI" sz="4400" dirty="0" smtClean="0">
                <a:solidFill>
                  <a:schemeClr val="bg1"/>
                </a:solidFill>
              </a:rPr>
              <a:t>Oppiaineita yhdistämällä</a:t>
            </a:r>
          </a:p>
          <a:p>
            <a:pPr lvl="1"/>
            <a:r>
              <a:rPr lang="fi-FI" sz="4400" dirty="0" smtClean="0">
                <a:solidFill>
                  <a:schemeClr val="bg1"/>
                </a:solidFill>
              </a:rPr>
              <a:t>Fyysisen tekemisen liittäminen oppimiseen</a:t>
            </a:r>
          </a:p>
          <a:p>
            <a:pPr lvl="1"/>
            <a:r>
              <a:rPr lang="fi-FI" sz="4200" dirty="0" smtClean="0">
                <a:solidFill>
                  <a:schemeClr val="bg1"/>
                </a:solidFill>
              </a:rPr>
              <a:t>Roolimuutokset </a:t>
            </a:r>
            <a:r>
              <a:rPr lang="fi-FI" sz="4200" dirty="0">
                <a:solidFill>
                  <a:schemeClr val="bg1"/>
                </a:solidFill>
              </a:rPr>
              <a:t>– oppilaat opettavat</a:t>
            </a:r>
          </a:p>
          <a:p>
            <a:pPr lvl="2"/>
            <a:endParaRPr lang="fi-FI" sz="4200" dirty="0" smtClean="0">
              <a:solidFill>
                <a:schemeClr val="bg1"/>
              </a:solidFill>
            </a:endParaRPr>
          </a:p>
          <a:p>
            <a:pPr marL="0" indent="0">
              <a:buNone/>
            </a:pPr>
            <a:r>
              <a:rPr lang="fi-FI" sz="4800" dirty="0" smtClean="0">
                <a:solidFill>
                  <a:schemeClr val="bg1"/>
                </a:solidFill>
              </a:rPr>
              <a:t>OPPIMISYMPÄRISTÖN MUUTOKSET</a:t>
            </a:r>
          </a:p>
          <a:p>
            <a:pPr lvl="1"/>
            <a:r>
              <a:rPr lang="fi-FI" sz="4400" dirty="0" smtClean="0">
                <a:solidFill>
                  <a:schemeClr val="bg1"/>
                </a:solidFill>
              </a:rPr>
              <a:t>Luokassa</a:t>
            </a:r>
          </a:p>
          <a:p>
            <a:pPr lvl="1"/>
            <a:r>
              <a:rPr lang="fi-FI" sz="4400" dirty="0" smtClean="0">
                <a:solidFill>
                  <a:schemeClr val="bg1"/>
                </a:solidFill>
              </a:rPr>
              <a:t>Luokkatilan ulkopuolella</a:t>
            </a:r>
          </a:p>
          <a:p>
            <a:pPr lvl="1"/>
            <a:r>
              <a:rPr lang="fi-FI" sz="4400" dirty="0" smtClean="0">
                <a:solidFill>
                  <a:schemeClr val="bg1"/>
                </a:solidFill>
              </a:rPr>
              <a:t>Koulurakennuksen ulkopuolella</a:t>
            </a:r>
          </a:p>
          <a:p>
            <a:pPr marL="0" indent="0">
              <a:buNone/>
            </a:pPr>
            <a:endParaRPr lang="fi-FI" dirty="0"/>
          </a:p>
        </p:txBody>
      </p:sp>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2576" y="2676698"/>
            <a:ext cx="6269424" cy="4181302"/>
          </a:xfrm>
          <a:prstGeom prst="rect">
            <a:avLst/>
          </a:prstGeom>
        </p:spPr>
      </p:pic>
    </p:spTree>
    <p:extLst>
      <p:ext uri="{BB962C8B-B14F-4D97-AF65-F5344CB8AC3E}">
        <p14:creationId xmlns:p14="http://schemas.microsoft.com/office/powerpoint/2010/main" val="552058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3. Oppimisympäristön muutokset - keskustelu</a:t>
            </a:r>
            <a:endParaRPr lang="fi-FI" dirty="0"/>
          </a:p>
        </p:txBody>
      </p:sp>
      <p:sp>
        <p:nvSpPr>
          <p:cNvPr id="3" name="Sisällön paikkamerkki 2"/>
          <p:cNvSpPr>
            <a:spLocks noGrp="1"/>
          </p:cNvSpPr>
          <p:nvPr>
            <p:ph idx="1"/>
          </p:nvPr>
        </p:nvSpPr>
        <p:spPr>
          <a:xfrm>
            <a:off x="9132915" y="2193545"/>
            <a:ext cx="3059085" cy="4667684"/>
          </a:xfrm>
          <a:solidFill>
            <a:schemeClr val="accent1"/>
          </a:solidFill>
          <a:ln>
            <a:noFill/>
          </a:ln>
        </p:spPr>
        <p:txBody>
          <a:bodyPr>
            <a:normAutofit/>
          </a:bodyPr>
          <a:lstStyle/>
          <a:p>
            <a:r>
              <a:rPr lang="fi-FI" sz="2800" dirty="0" smtClean="0">
                <a:solidFill>
                  <a:schemeClr val="bg1"/>
                </a:solidFill>
              </a:rPr>
              <a:t>Hyödynnetäänkö kaikkia koulun tiloja opetukseen</a:t>
            </a:r>
            <a:endParaRPr lang="fi-FI" sz="2800" dirty="0" smtClean="0">
              <a:solidFill>
                <a:schemeClr val="bg1"/>
              </a:solidFill>
            </a:endParaRPr>
          </a:p>
          <a:p>
            <a:pPr>
              <a:buFont typeface="Wingdings" panose="05000000000000000000" pitchFamily="2" charset="2"/>
              <a:buChar char="§"/>
            </a:pPr>
            <a:r>
              <a:rPr lang="fi-FI" sz="2800" dirty="0" smtClean="0">
                <a:solidFill>
                  <a:schemeClr val="bg1"/>
                </a:solidFill>
              </a:rPr>
              <a:t>Kuinka paljon opetat luokkahuoneen ulkopuolella?</a:t>
            </a:r>
          </a:p>
          <a:p>
            <a:pPr>
              <a:buFont typeface="Wingdings" panose="05000000000000000000" pitchFamily="2" charset="2"/>
              <a:buChar char="§"/>
            </a:pPr>
            <a:r>
              <a:rPr lang="fi-FI" sz="2800" dirty="0" smtClean="0">
                <a:solidFill>
                  <a:schemeClr val="bg1"/>
                </a:solidFill>
              </a:rPr>
              <a:t>Missä kaikkialla voisit pitää oppitunteja?</a:t>
            </a:r>
          </a:p>
        </p:txBody>
      </p:sp>
      <p:sp>
        <p:nvSpPr>
          <p:cNvPr id="4" name="Sisällön paikkamerkki 2"/>
          <p:cNvSpPr txBox="1">
            <a:spLocks/>
          </p:cNvSpPr>
          <p:nvPr/>
        </p:nvSpPr>
        <p:spPr>
          <a:xfrm>
            <a:off x="-16681" y="2193545"/>
            <a:ext cx="3070167" cy="4667684"/>
          </a:xfrm>
          <a:prstGeom prst="rect">
            <a:avLst/>
          </a:prstGeom>
          <a:solidFill>
            <a:srgbClr val="FFFF00"/>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buFont typeface="Arial" panose="020B0604020202020204" pitchFamily="34" charset="0"/>
              <a:buNone/>
            </a:pPr>
            <a:r>
              <a:rPr lang="fi-FI" sz="2800" b="1" dirty="0" smtClean="0"/>
              <a:t>Tehkää pienryhmissä tutustumiskävely omaan </a:t>
            </a:r>
            <a:r>
              <a:rPr lang="fi-FI" sz="2800" b="1" dirty="0" err="1" smtClean="0"/>
              <a:t>koulurakennuk-seenne</a:t>
            </a:r>
            <a:r>
              <a:rPr lang="fi-FI" sz="2800" b="1" dirty="0" smtClean="0"/>
              <a:t>:</a:t>
            </a:r>
            <a:endParaRPr lang="fi-FI" sz="2800" b="1" dirty="0" smtClean="0"/>
          </a:p>
          <a:p>
            <a:pPr marL="0" indent="0" algn="ctr">
              <a:buFont typeface="Arial" panose="020B0604020202020204" pitchFamily="34" charset="0"/>
              <a:buNone/>
            </a:pPr>
            <a:r>
              <a:rPr lang="fi-FI" sz="2800" b="1" dirty="0" smtClean="0"/>
              <a:t>MIETTIKÄÄ MATKALLA SEURAAVIA ASIOITA:</a:t>
            </a:r>
          </a:p>
          <a:p>
            <a:pPr marL="0" indent="0">
              <a:buFont typeface="Arial" panose="020B0604020202020204" pitchFamily="34" charset="0"/>
              <a:buNone/>
            </a:pPr>
            <a:endParaRPr lang="fi-FI" dirty="0">
              <a:solidFill>
                <a:srgbClr val="FFFF00"/>
              </a:solidFill>
            </a:endParaRP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486" y="2193545"/>
            <a:ext cx="3230935" cy="4667684"/>
          </a:xfrm>
          <a:prstGeom prst="rect">
            <a:avLst/>
          </a:prstGeom>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4421" y="2193545"/>
            <a:ext cx="2859578" cy="4667684"/>
          </a:xfrm>
          <a:prstGeom prst="rect">
            <a:avLst/>
          </a:prstGeom>
        </p:spPr>
      </p:pic>
    </p:spTree>
    <p:extLst>
      <p:ext uri="{BB962C8B-B14F-4D97-AF65-F5344CB8AC3E}">
        <p14:creationId xmlns:p14="http://schemas.microsoft.com/office/powerpoint/2010/main" val="4278244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Koululla käytössä olevat toiminnalliset menetelmät</a:t>
            </a:r>
            <a:endParaRPr lang="fi-FI" dirty="0"/>
          </a:p>
        </p:txBody>
      </p:sp>
      <p:sp>
        <p:nvSpPr>
          <p:cNvPr id="3" name="Sisällön paikkamerkki 2"/>
          <p:cNvSpPr>
            <a:spLocks noGrp="1"/>
          </p:cNvSpPr>
          <p:nvPr>
            <p:ph idx="1"/>
          </p:nvPr>
        </p:nvSpPr>
        <p:spPr>
          <a:xfrm>
            <a:off x="0" y="2463866"/>
            <a:ext cx="5619679" cy="4383314"/>
          </a:xfrm>
          <a:solidFill>
            <a:srgbClr val="FFFF00"/>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fi-FI" sz="2800" b="1" dirty="0" smtClean="0"/>
              <a:t>Listatkaa toiminnallisia </a:t>
            </a:r>
            <a:r>
              <a:rPr lang="fi-FI" sz="2800" b="1" dirty="0" smtClean="0"/>
              <a:t>menetelmiä seuraaviin aihealueisiin</a:t>
            </a:r>
          </a:p>
          <a:p>
            <a:pPr lvl="1"/>
            <a:r>
              <a:rPr lang="fi-FI" sz="2800" dirty="0" smtClean="0"/>
              <a:t>Koulurakennuksessa tapahtuvat </a:t>
            </a:r>
            <a:r>
              <a:rPr lang="fi-FI" sz="2800" dirty="0" smtClean="0"/>
              <a:t>toiminnot</a:t>
            </a:r>
          </a:p>
          <a:p>
            <a:pPr lvl="1"/>
            <a:r>
              <a:rPr lang="fi-FI" sz="2800" dirty="0" smtClean="0"/>
              <a:t>Koulun </a:t>
            </a:r>
            <a:r>
              <a:rPr lang="fi-FI" sz="2800" dirty="0" smtClean="0"/>
              <a:t>ulkopuolella tapahtuvat toiminnot</a:t>
            </a:r>
          </a:p>
          <a:p>
            <a:pPr lvl="1"/>
            <a:r>
              <a:rPr lang="fi-FI" sz="2800" dirty="0"/>
              <a:t>O</a:t>
            </a:r>
            <a:r>
              <a:rPr lang="fi-FI" sz="2800" dirty="0" smtClean="0"/>
              <a:t>ppiaineiden </a:t>
            </a:r>
            <a:r>
              <a:rPr lang="fi-FI" sz="2800" dirty="0" smtClean="0"/>
              <a:t>yhdistäminen</a:t>
            </a:r>
          </a:p>
          <a:p>
            <a:pPr lvl="1"/>
            <a:r>
              <a:rPr lang="fi-FI" sz="2800" dirty="0" smtClean="0"/>
              <a:t>Muut toimivat menetelmät</a:t>
            </a:r>
            <a:endParaRPr lang="fi-FI" sz="2800" dirty="0" smtClean="0"/>
          </a:p>
          <a:p>
            <a:pPr lvl="1"/>
            <a:endParaRPr lang="fi-FI" dirty="0" smtClean="0"/>
          </a:p>
          <a:p>
            <a:pPr lvl="1"/>
            <a:endParaRPr lang="fi-FI" dirty="0"/>
          </a:p>
        </p:txBody>
      </p:sp>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679" y="2463866"/>
            <a:ext cx="6572321" cy="4383314"/>
          </a:xfrm>
          <a:prstGeom prst="rect">
            <a:avLst/>
          </a:prstGeom>
        </p:spPr>
      </p:pic>
    </p:spTree>
    <p:extLst>
      <p:ext uri="{BB962C8B-B14F-4D97-AF65-F5344CB8AC3E}">
        <p14:creationId xmlns:p14="http://schemas.microsoft.com/office/powerpoint/2010/main" val="3487608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4.1 Esimerkkejä menetelmistä</a:t>
            </a:r>
            <a:endParaRPr lang="fi-FI" dirty="0"/>
          </a:p>
        </p:txBody>
      </p:sp>
      <p:sp>
        <p:nvSpPr>
          <p:cNvPr id="5" name="Tekstiruutu 4"/>
          <p:cNvSpPr txBox="1"/>
          <p:nvPr/>
        </p:nvSpPr>
        <p:spPr>
          <a:xfrm>
            <a:off x="4665667" y="4182254"/>
            <a:ext cx="338224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b="1" dirty="0" smtClean="0"/>
              <a:t>Kävelykuulustelu</a:t>
            </a:r>
          </a:p>
          <a:p>
            <a:r>
              <a:rPr lang="fi-FI" dirty="0"/>
              <a:t>E</a:t>
            </a:r>
            <a:r>
              <a:rPr lang="fi-FI" dirty="0" smtClean="0"/>
              <a:t>nsimmäisellä tunnilla kävellään koulun ympäri ja opetellaan sanat. </a:t>
            </a:r>
            <a:r>
              <a:rPr lang="fi-FI" dirty="0" err="1" smtClean="0"/>
              <a:t>Seuravalla</a:t>
            </a:r>
            <a:r>
              <a:rPr lang="fi-FI" dirty="0" smtClean="0"/>
              <a:t> kerralla tehdään kokeet sanoista kiertäen koulu ja osoittaen koepaperiin kirjoitettavat sanat.</a:t>
            </a:r>
            <a:endParaRPr lang="fi-FI" dirty="0"/>
          </a:p>
        </p:txBody>
      </p:sp>
      <p:sp>
        <p:nvSpPr>
          <p:cNvPr id="6" name="Tekstiruutu 5"/>
          <p:cNvSpPr txBox="1"/>
          <p:nvPr/>
        </p:nvSpPr>
        <p:spPr>
          <a:xfrm>
            <a:off x="8344256" y="2272364"/>
            <a:ext cx="278417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b="1" dirty="0" smtClean="0"/>
              <a:t>Oppilasjana</a:t>
            </a:r>
          </a:p>
          <a:p>
            <a:pPr marL="285750" indent="-285750">
              <a:buFont typeface="Arial" panose="020B0604020202020204" pitchFamily="34" charset="0"/>
              <a:buChar char="•"/>
            </a:pPr>
            <a:r>
              <a:rPr lang="fi-FI" dirty="0"/>
              <a:t>H</a:t>
            </a:r>
            <a:r>
              <a:rPr lang="fi-FI" dirty="0" smtClean="0"/>
              <a:t>istoriassa aikajana luolamiehestä kirjoitustaitoon,</a:t>
            </a:r>
          </a:p>
          <a:p>
            <a:pPr marL="285750" indent="-285750">
              <a:buFont typeface="Arial" panose="020B0604020202020204" pitchFamily="34" charset="0"/>
              <a:buChar char="•"/>
            </a:pPr>
            <a:r>
              <a:rPr lang="fi-FI" dirty="0"/>
              <a:t>B</a:t>
            </a:r>
            <a:r>
              <a:rPr lang="fi-FI" dirty="0" smtClean="0"/>
              <a:t>iologiassa ruuansulatuskanavan osat</a:t>
            </a:r>
          </a:p>
          <a:p>
            <a:pPr marL="285750" indent="-285750">
              <a:buFont typeface="Arial" panose="020B0604020202020204" pitchFamily="34" charset="0"/>
              <a:buChar char="•"/>
            </a:pPr>
            <a:r>
              <a:rPr lang="fi-FI" dirty="0" smtClean="0"/>
              <a:t>Äidinkielessä kirjallisuuden aikakaudet, jne.</a:t>
            </a:r>
            <a:endParaRPr lang="fi-FI" dirty="0"/>
          </a:p>
        </p:txBody>
      </p:sp>
      <p:sp>
        <p:nvSpPr>
          <p:cNvPr id="7" name="Tekstiruutu 6"/>
          <p:cNvSpPr txBox="1"/>
          <p:nvPr/>
        </p:nvSpPr>
        <p:spPr>
          <a:xfrm>
            <a:off x="680321" y="2732382"/>
            <a:ext cx="3688997"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b="1" dirty="0" smtClean="0"/>
              <a:t>Oppiaineiden yhdistäminen - Mittaaminen</a:t>
            </a:r>
            <a:endParaRPr lang="fi-FI" dirty="0" smtClean="0"/>
          </a:p>
          <a:p>
            <a:pPr marL="285750" indent="-285750">
              <a:buFont typeface="Arial" panose="020B0604020202020204" pitchFamily="34" charset="0"/>
              <a:buChar char="•"/>
            </a:pPr>
            <a:r>
              <a:rPr lang="fi-FI" dirty="0" smtClean="0"/>
              <a:t>Hiekkakenttä pinta-alojen hahmottamisessa -&gt; piirrä hiekkaan kuvioita eri </a:t>
            </a:r>
            <a:r>
              <a:rPr lang="fi-FI" dirty="0" err="1" smtClean="0"/>
              <a:t>mittasuhteisssa</a:t>
            </a:r>
            <a:r>
              <a:rPr lang="fi-FI" dirty="0" smtClean="0"/>
              <a:t> (matikka / </a:t>
            </a:r>
            <a:r>
              <a:rPr lang="fi-FI" dirty="0" err="1" smtClean="0"/>
              <a:t>kuvis</a:t>
            </a:r>
            <a:r>
              <a:rPr lang="fi-FI" dirty="0" smtClean="0"/>
              <a:t>)</a:t>
            </a:r>
          </a:p>
          <a:p>
            <a:pPr marL="285750" indent="-285750">
              <a:buFont typeface="Arial" panose="020B0604020202020204" pitchFamily="34" charset="0"/>
              <a:buChar char="•"/>
            </a:pPr>
            <a:r>
              <a:rPr lang="fi-FI" dirty="0" smtClean="0"/>
              <a:t>Koulurakennuksen pienoismalli lumesta (matikka / </a:t>
            </a:r>
            <a:r>
              <a:rPr lang="fi-FI" dirty="0" err="1" smtClean="0"/>
              <a:t>kuvis</a:t>
            </a:r>
            <a:r>
              <a:rPr lang="fi-FI" dirty="0" smtClean="0"/>
              <a:t> / tekninen työ)</a:t>
            </a:r>
          </a:p>
          <a:p>
            <a:pPr marL="285750" indent="-285750">
              <a:buFont typeface="Arial" panose="020B0604020202020204" pitchFamily="34" charset="0"/>
              <a:buChar char="•"/>
            </a:pPr>
            <a:r>
              <a:rPr lang="fi-FI" dirty="0" smtClean="0"/>
              <a:t>Tehon/hengityksen mittausta portaissa kävellen (liikunta / fysiikka)</a:t>
            </a:r>
            <a:endParaRPr lang="fi-FI" dirty="0"/>
          </a:p>
        </p:txBody>
      </p:sp>
    </p:spTree>
    <p:extLst>
      <p:ext uri="{BB962C8B-B14F-4D97-AF65-F5344CB8AC3E}">
        <p14:creationId xmlns:p14="http://schemas.microsoft.com/office/powerpoint/2010/main" val="3289127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ini">
  <a:themeElements>
    <a:clrScheme name="Berliini">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ini">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ini">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TM04033917[[fn=Berliini]]</Template>
  <TotalTime>1416</TotalTime>
  <Words>1853</Words>
  <Application>Microsoft Office PowerPoint</Application>
  <PresentationFormat>Laajakuva</PresentationFormat>
  <Paragraphs>257</Paragraphs>
  <Slides>17</Slides>
  <Notes>17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17</vt:i4>
      </vt:variant>
    </vt:vector>
  </HeadingPairs>
  <TitlesOfParts>
    <vt:vector size="22" baseType="lpstr">
      <vt:lpstr>Arial</vt:lpstr>
      <vt:lpstr>Calibri</vt:lpstr>
      <vt:lpstr>Trebuchet MS</vt:lpstr>
      <vt:lpstr>Wingdings</vt:lpstr>
      <vt:lpstr>Berliini</vt:lpstr>
      <vt:lpstr>TARTU TOIMEEN! – Koulutus toiminnallisen  opettamisen kehittämiseen</vt:lpstr>
      <vt:lpstr>Mitä on luvassa?</vt:lpstr>
      <vt:lpstr>PowerPoint-esitys</vt:lpstr>
      <vt:lpstr>2. Mitä toiminnalliset opetusmenetelmät ovat?</vt:lpstr>
      <vt:lpstr>2.1 Kävelypalaverin purku</vt:lpstr>
      <vt:lpstr>2.2 Miten toteutan toiminnallista oppimista?</vt:lpstr>
      <vt:lpstr>3. Oppimisympäristön muutokset - keskustelu</vt:lpstr>
      <vt:lpstr>4. Koululla käytössä olevat toiminnalliset menetelmät</vt:lpstr>
      <vt:lpstr>4.1 Esimerkkejä menetelmistä</vt:lpstr>
      <vt:lpstr>4.2 Menetelmien jakaminen</vt:lpstr>
      <vt:lpstr>5. Toiminnallisen oppitunnin suunnittelu</vt:lpstr>
      <vt:lpstr>5.1 Oppitunnin esittely</vt:lpstr>
      <vt:lpstr>6. Kuinka kehitetään toiminnallista opettamista koulullamme?</vt:lpstr>
      <vt:lpstr>6.1 Muilta kouluilta varastettuja ideoita </vt:lpstr>
      <vt:lpstr>6.2 Toiminnallisen opettamisen lisääminen koulullamme</vt:lpstr>
      <vt:lpstr>6.3 Toiminnallisen opettamisen lisääminen koulullamme</vt:lpstr>
      <vt:lpstr>7. Lisää aiheesta</vt:lpstr>
    </vt:vector>
  </TitlesOfParts>
  <Company>Humanistinen ammattikorkeakoulu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Toiminnalliset oppitunnit</dc:title>
  <dc:creator>Jussi Muittari</dc:creator>
  <cp:lastModifiedBy>Jussi Muittari</cp:lastModifiedBy>
  <cp:revision>99</cp:revision>
  <dcterms:created xsi:type="dcterms:W3CDTF">2017-11-15T11:46:42Z</dcterms:created>
  <dcterms:modified xsi:type="dcterms:W3CDTF">2018-01-19T05:28:13Z</dcterms:modified>
</cp:coreProperties>
</file>